
<file path=[Content_Types].xml><?xml version="1.0" encoding="utf-8"?>
<Types xmlns="http://schemas.openxmlformats.org/package/2006/content-types">
  <Default Extension="png" ContentType="image/png"/>
  <Default Extension="jfif" ContentType="image/jpe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3">
  <p:sldMasterIdLst>
    <p:sldMasterId id="2147483661" r:id="rId1"/>
  </p:sldMasterIdLst>
  <p:notesMasterIdLst>
    <p:notesMasterId r:id="rId21"/>
  </p:notesMasterIdLst>
  <p:handoutMasterIdLst>
    <p:handoutMasterId r:id="rId22"/>
  </p:handoutMasterIdLst>
  <p:sldIdLst>
    <p:sldId id="256" r:id="rId2"/>
    <p:sldId id="291" r:id="rId3"/>
    <p:sldId id="282" r:id="rId4"/>
    <p:sldId id="270" r:id="rId5"/>
    <p:sldId id="274" r:id="rId6"/>
    <p:sldId id="273" r:id="rId7"/>
    <p:sldId id="293" r:id="rId8"/>
    <p:sldId id="267" r:id="rId9"/>
    <p:sldId id="286" r:id="rId10"/>
    <p:sldId id="292" r:id="rId11"/>
    <p:sldId id="275" r:id="rId12"/>
    <p:sldId id="278" r:id="rId13"/>
    <p:sldId id="279" r:id="rId14"/>
    <p:sldId id="287" r:id="rId15"/>
    <p:sldId id="285" r:id="rId16"/>
    <p:sldId id="281" r:id="rId17"/>
    <p:sldId id="288" r:id="rId18"/>
    <p:sldId id="289" r:id="rId19"/>
    <p:sldId id="284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kha Thomas" initials="RT" lastIdx="1" clrIdx="0">
    <p:extLst>
      <p:ext uri="{19B8F6BF-5375-455C-9EA6-DF929625EA0E}">
        <p15:presenceInfo xmlns:p15="http://schemas.microsoft.com/office/powerpoint/2012/main" userId="S-1-5-21-1670209030-2319971528-577484871-110465" providerId="AD"/>
      </p:ext>
    </p:extLst>
  </p:cmAuthor>
  <p:cmAuthor id="2" name="Benita Hosseini" initials="BH" lastIdx="8" clrIdx="1">
    <p:extLst>
      <p:ext uri="{19B8F6BF-5375-455C-9EA6-DF929625EA0E}">
        <p15:presenceInfo xmlns:p15="http://schemas.microsoft.com/office/powerpoint/2012/main" userId="0d4d613d0711893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6F0A"/>
    <a:srgbClr val="563E82"/>
    <a:srgbClr val="2C8C9E"/>
    <a:srgbClr val="006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854"/>
    <p:restoredTop sz="94665"/>
  </p:normalViewPr>
  <p:slideViewPr>
    <p:cSldViewPr snapToGrid="0" snapToObjects="1">
      <p:cViewPr>
        <p:scale>
          <a:sx n="80" d="100"/>
          <a:sy n="80" d="100"/>
        </p:scale>
        <p:origin x="696" y="-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6" d="100"/>
          <a:sy n="86" d="100"/>
        </p:scale>
        <p:origin x="2720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image" Target="../media/image12.png"/><Relationship Id="rId4" Type="http://schemas.openxmlformats.org/officeDocument/2006/relationships/image" Target="../media/image15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image" Target="../media/image12.png"/><Relationship Id="rId4" Type="http://schemas.openxmlformats.org/officeDocument/2006/relationships/image" Target="../media/image1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2202D3-F738-4E70-B69A-6EF1EDEF4002}" type="doc">
      <dgm:prSet loTypeId="urn:microsoft.com/office/officeart/2005/8/layout/hProcess10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A33F48E-5C1B-4A53-9AC5-7B2E9AE70D04}">
      <dgm:prSet phldrT="[Text]" custT="1"/>
      <dgm:spPr/>
      <dgm:t>
        <a:bodyPr/>
        <a:lstStyle/>
        <a:p>
          <a:pPr algn="ctr"/>
          <a:r>
            <a:rPr lang="en-US" sz="1600" b="1" dirty="0"/>
            <a:t/>
          </a:r>
          <a:br>
            <a:rPr lang="en-US" sz="1600" b="1" dirty="0"/>
          </a:br>
          <a:r>
            <a:rPr lang="en-US" sz="1600" b="1" dirty="0"/>
            <a:t>Screening</a:t>
          </a:r>
        </a:p>
      </dgm:t>
    </dgm:pt>
    <dgm:pt modelId="{F8BF92B8-3231-4CDD-B8A0-809AAB0D0B80}" type="parTrans" cxnId="{7CDC044F-066A-4852-B943-F92C1FD2F6DD}">
      <dgm:prSet/>
      <dgm:spPr/>
      <dgm:t>
        <a:bodyPr/>
        <a:lstStyle/>
        <a:p>
          <a:endParaRPr lang="en-US"/>
        </a:p>
      </dgm:t>
    </dgm:pt>
    <dgm:pt modelId="{1FB52617-7391-4D6F-9D3C-ADE28D7BC51A}" type="sibTrans" cxnId="{7CDC044F-066A-4852-B943-F92C1FD2F6DD}">
      <dgm:prSet/>
      <dgm:spPr/>
      <dgm:t>
        <a:bodyPr/>
        <a:lstStyle/>
        <a:p>
          <a:endParaRPr lang="en-US"/>
        </a:p>
      </dgm:t>
    </dgm:pt>
    <dgm:pt modelId="{D05369A9-3E59-4DFC-B81E-225AE6425FBF}">
      <dgm:prSet phldrT="[Text]" custT="1"/>
      <dgm:spPr/>
      <dgm:t>
        <a:bodyPr/>
        <a:lstStyle/>
        <a:p>
          <a:pPr algn="ctr"/>
          <a:r>
            <a:rPr lang="en-US" sz="1400" dirty="0"/>
            <a:t>Inclusion</a:t>
          </a:r>
          <a:br>
            <a:rPr lang="en-US" sz="1400" dirty="0"/>
          </a:br>
          <a:r>
            <a:rPr lang="en-US" sz="1400" dirty="0"/>
            <a:t>/Exclusion</a:t>
          </a:r>
        </a:p>
      </dgm:t>
    </dgm:pt>
    <dgm:pt modelId="{9C681722-7A52-47F7-B432-AB5882418A97}" type="parTrans" cxnId="{8D658286-65D9-4D9C-BEA8-1F86EB511348}">
      <dgm:prSet/>
      <dgm:spPr/>
      <dgm:t>
        <a:bodyPr/>
        <a:lstStyle/>
        <a:p>
          <a:endParaRPr lang="en-US"/>
        </a:p>
      </dgm:t>
    </dgm:pt>
    <dgm:pt modelId="{F4CA095B-351C-4E3E-8443-210DAA66FEEC}" type="sibTrans" cxnId="{8D658286-65D9-4D9C-BEA8-1F86EB511348}">
      <dgm:prSet/>
      <dgm:spPr/>
      <dgm:t>
        <a:bodyPr/>
        <a:lstStyle/>
        <a:p>
          <a:endParaRPr lang="en-US"/>
        </a:p>
      </dgm:t>
    </dgm:pt>
    <dgm:pt modelId="{11E92ACF-66AA-429F-99E2-A5DC1EEE1EB6}">
      <dgm:prSet phldrT="[Text]" custT="1"/>
      <dgm:spPr/>
      <dgm:t>
        <a:bodyPr/>
        <a:lstStyle/>
        <a:p>
          <a:r>
            <a:rPr lang="en-US" sz="1600" b="1" dirty="0"/>
            <a:t>Consent Participant</a:t>
          </a:r>
        </a:p>
      </dgm:t>
    </dgm:pt>
    <dgm:pt modelId="{4C7A25A1-2966-4E6C-9E51-BB662E919539}" type="parTrans" cxnId="{C66B6228-48DC-4B20-B6B3-9A965E062CBA}">
      <dgm:prSet/>
      <dgm:spPr/>
      <dgm:t>
        <a:bodyPr/>
        <a:lstStyle/>
        <a:p>
          <a:endParaRPr lang="en-US"/>
        </a:p>
      </dgm:t>
    </dgm:pt>
    <dgm:pt modelId="{02E47660-0F6D-4C47-9DA5-E1BA22EC838D}" type="sibTrans" cxnId="{C66B6228-48DC-4B20-B6B3-9A965E062CBA}">
      <dgm:prSet/>
      <dgm:spPr/>
      <dgm:t>
        <a:bodyPr/>
        <a:lstStyle/>
        <a:p>
          <a:endParaRPr lang="en-US"/>
        </a:p>
      </dgm:t>
    </dgm:pt>
    <dgm:pt modelId="{66ACF7BB-CCCF-42EA-8D20-E757FFC47563}">
      <dgm:prSet phldrT="[Text]" custT="1"/>
      <dgm:spPr/>
      <dgm:t>
        <a:bodyPr/>
        <a:lstStyle/>
        <a:p>
          <a:pPr algn="ctr"/>
          <a:r>
            <a:rPr lang="en-US" sz="1600" b="1" dirty="0"/>
            <a:t>Eligibility</a:t>
          </a:r>
        </a:p>
      </dgm:t>
    </dgm:pt>
    <dgm:pt modelId="{932C5B6F-8AC0-4E98-9133-5D2B226A27E8}" type="parTrans" cxnId="{7452DF8E-817E-4974-B5DE-BFA08344E3BF}">
      <dgm:prSet/>
      <dgm:spPr/>
      <dgm:t>
        <a:bodyPr/>
        <a:lstStyle/>
        <a:p>
          <a:endParaRPr lang="en-US"/>
        </a:p>
      </dgm:t>
    </dgm:pt>
    <dgm:pt modelId="{CA267F3A-EFA5-4A32-906A-EAF2ED51DB49}" type="sibTrans" cxnId="{7452DF8E-817E-4974-B5DE-BFA08344E3BF}">
      <dgm:prSet/>
      <dgm:spPr/>
      <dgm:t>
        <a:bodyPr/>
        <a:lstStyle/>
        <a:p>
          <a:endParaRPr lang="en-US"/>
        </a:p>
      </dgm:t>
    </dgm:pt>
    <dgm:pt modelId="{AEC55AA9-3BB0-485E-805A-1AB171DA9A6C}">
      <dgm:prSet phldrT="[Text]" custT="1"/>
      <dgm:spPr/>
      <dgm:t>
        <a:bodyPr/>
        <a:lstStyle/>
        <a:p>
          <a:pPr algn="l"/>
          <a:r>
            <a:rPr lang="en-US" sz="1400" dirty="0"/>
            <a:t>Pharmacist</a:t>
          </a:r>
        </a:p>
      </dgm:t>
    </dgm:pt>
    <dgm:pt modelId="{26FFD29C-4F74-432E-93FB-6ABC3A75C54E}" type="parTrans" cxnId="{1B4D9859-C118-4B8D-8D10-BD52E2294CE2}">
      <dgm:prSet/>
      <dgm:spPr/>
      <dgm:t>
        <a:bodyPr/>
        <a:lstStyle/>
        <a:p>
          <a:endParaRPr lang="en-US"/>
        </a:p>
      </dgm:t>
    </dgm:pt>
    <dgm:pt modelId="{605FC3AA-5E83-4446-8EB3-903DB162A289}" type="sibTrans" cxnId="{1B4D9859-C118-4B8D-8D10-BD52E2294CE2}">
      <dgm:prSet/>
      <dgm:spPr/>
      <dgm:t>
        <a:bodyPr/>
        <a:lstStyle/>
        <a:p>
          <a:endParaRPr lang="en-US"/>
        </a:p>
      </dgm:t>
    </dgm:pt>
    <dgm:pt modelId="{4886CF80-CB19-4A3B-8BEF-4634ECA507EF}">
      <dgm:prSet phldrT="[Text]" custT="1"/>
      <dgm:spPr/>
      <dgm:t>
        <a:bodyPr/>
        <a:lstStyle/>
        <a:p>
          <a:pPr algn="l"/>
          <a:r>
            <a:rPr lang="en-US" sz="1400" dirty="0"/>
            <a:t>Qualified Investigator</a:t>
          </a:r>
        </a:p>
      </dgm:t>
    </dgm:pt>
    <dgm:pt modelId="{C9C591EC-9B34-4F62-97D1-A63FF76FF33C}" type="parTrans" cxnId="{49317EE6-938D-4514-AA9C-8B482A7113C7}">
      <dgm:prSet/>
      <dgm:spPr/>
      <dgm:t>
        <a:bodyPr/>
        <a:lstStyle/>
        <a:p>
          <a:endParaRPr lang="en-US"/>
        </a:p>
      </dgm:t>
    </dgm:pt>
    <dgm:pt modelId="{9D44FF13-EADA-4416-805C-118AB7C8A8B0}" type="sibTrans" cxnId="{49317EE6-938D-4514-AA9C-8B482A7113C7}">
      <dgm:prSet/>
      <dgm:spPr/>
      <dgm:t>
        <a:bodyPr/>
        <a:lstStyle/>
        <a:p>
          <a:endParaRPr lang="en-US"/>
        </a:p>
      </dgm:t>
    </dgm:pt>
    <dgm:pt modelId="{B766F6A1-8092-425D-84D3-99D5DE84FCDD}">
      <dgm:prSet phldrT="[Text]" custT="1"/>
      <dgm:spPr/>
      <dgm:t>
        <a:bodyPr/>
        <a:lstStyle/>
        <a:p>
          <a:r>
            <a:rPr lang="en-US" sz="1600" b="1" dirty="0" smtClean="0"/>
            <a:t>Randomize to </a:t>
          </a:r>
        </a:p>
        <a:p>
          <a:r>
            <a:rPr lang="en-US" sz="1600" b="1" dirty="0" smtClean="0"/>
            <a:t>Study Treatment Arm</a:t>
          </a:r>
          <a:br>
            <a:rPr lang="en-US" sz="1600" b="1" dirty="0" smtClean="0"/>
          </a:br>
          <a:r>
            <a:rPr lang="en-US" sz="1400" b="1" dirty="0" smtClean="0"/>
            <a:t>(Usual Care or Paxlovid)</a:t>
          </a:r>
          <a:endParaRPr lang="en-US" sz="1400" b="1" dirty="0"/>
        </a:p>
      </dgm:t>
    </dgm:pt>
    <dgm:pt modelId="{D068E2E6-9662-4AB1-9EC0-E7915D1E4A46}" type="parTrans" cxnId="{521FAC7E-E8F6-40B1-B0BF-A86799526620}">
      <dgm:prSet/>
      <dgm:spPr/>
      <dgm:t>
        <a:bodyPr/>
        <a:lstStyle/>
        <a:p>
          <a:endParaRPr lang="en-US"/>
        </a:p>
      </dgm:t>
    </dgm:pt>
    <dgm:pt modelId="{53A0E8B1-4A0C-4494-8800-30BE4B3822F3}" type="sibTrans" cxnId="{521FAC7E-E8F6-40B1-B0BF-A86799526620}">
      <dgm:prSet/>
      <dgm:spPr/>
      <dgm:t>
        <a:bodyPr/>
        <a:lstStyle/>
        <a:p>
          <a:endParaRPr lang="en-US"/>
        </a:p>
      </dgm:t>
    </dgm:pt>
    <dgm:pt modelId="{525AA91C-5CD3-463F-85EA-F321BC9C3932}">
      <dgm:prSet phldrT="[Text]" custT="1"/>
      <dgm:spPr/>
      <dgm:t>
        <a:bodyPr/>
        <a:lstStyle/>
        <a:p>
          <a:r>
            <a:rPr lang="en-US" sz="1600" b="1" dirty="0"/>
            <a:t>Study </a:t>
          </a:r>
          <a:r>
            <a:rPr lang="en-US" sz="1600" b="1" dirty="0" smtClean="0"/>
            <a:t>Event Forms </a:t>
          </a:r>
          <a:br>
            <a:rPr lang="en-US" sz="1600" b="1" dirty="0" smtClean="0"/>
          </a:br>
          <a:r>
            <a:rPr lang="en-US" sz="1600" b="1" dirty="0" smtClean="0"/>
            <a:t>+ </a:t>
          </a:r>
          <a:br>
            <a:rPr lang="en-US" sz="1600" b="1" dirty="0" smtClean="0"/>
          </a:br>
          <a:r>
            <a:rPr lang="en-US" sz="1600" b="1" dirty="0" smtClean="0"/>
            <a:t>Participant </a:t>
          </a:r>
          <a:r>
            <a:rPr lang="en-US" sz="1600" b="1" dirty="0"/>
            <a:t>Diaries</a:t>
          </a:r>
        </a:p>
      </dgm:t>
    </dgm:pt>
    <dgm:pt modelId="{5E2506F0-347B-4E95-845B-C707FA13FD71}" type="parTrans" cxnId="{31DD80B4-A563-4215-8FC5-05C5BD589965}">
      <dgm:prSet/>
      <dgm:spPr/>
      <dgm:t>
        <a:bodyPr/>
        <a:lstStyle/>
        <a:p>
          <a:endParaRPr lang="en-US"/>
        </a:p>
      </dgm:t>
    </dgm:pt>
    <dgm:pt modelId="{8C4DEE6D-4CB9-4EF7-AC72-00FD364E43C0}" type="sibTrans" cxnId="{31DD80B4-A563-4215-8FC5-05C5BD589965}">
      <dgm:prSet/>
      <dgm:spPr/>
      <dgm:t>
        <a:bodyPr/>
        <a:lstStyle/>
        <a:p>
          <a:endParaRPr lang="en-US"/>
        </a:p>
      </dgm:t>
    </dgm:pt>
    <dgm:pt modelId="{40E7742E-54F2-491E-8000-7CF69F401899}">
      <dgm:prSet phldrT="[Text]" custT="1"/>
      <dgm:spPr/>
      <dgm:t>
        <a:bodyPr/>
        <a:lstStyle/>
        <a:p>
          <a:pPr algn="ctr"/>
          <a:r>
            <a:rPr lang="en-US" sz="1600" b="1" dirty="0" smtClean="0"/>
            <a:t>Randomize to Participant Diary </a:t>
          </a:r>
          <a:r>
            <a:rPr lang="en-US" sz="1400" dirty="0" smtClean="0"/>
            <a:t>(Standard or Flu Pro Plus)</a:t>
          </a:r>
          <a:endParaRPr lang="en-US" sz="1400" dirty="0"/>
        </a:p>
      </dgm:t>
    </dgm:pt>
    <dgm:pt modelId="{5B225E73-89D6-48C4-8EB8-8FC9BE1B5B74}" type="parTrans" cxnId="{60C22B14-D1C9-4B3C-88FC-DBB2556BB006}">
      <dgm:prSet/>
      <dgm:spPr/>
      <dgm:t>
        <a:bodyPr/>
        <a:lstStyle/>
        <a:p>
          <a:endParaRPr lang="en-US"/>
        </a:p>
      </dgm:t>
    </dgm:pt>
    <dgm:pt modelId="{4C6707FD-DBE6-47CD-BE2D-C929FAAAB0FC}" type="sibTrans" cxnId="{60C22B14-D1C9-4B3C-88FC-DBB2556BB006}">
      <dgm:prSet/>
      <dgm:spPr/>
      <dgm:t>
        <a:bodyPr/>
        <a:lstStyle/>
        <a:p>
          <a:endParaRPr lang="en-US"/>
        </a:p>
      </dgm:t>
    </dgm:pt>
    <dgm:pt modelId="{8144FAFD-89A7-4059-9831-3B07432F27AC}" type="pres">
      <dgm:prSet presAssocID="{AB2202D3-F738-4E70-B69A-6EF1EDEF400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2B7D94E-4848-4AE3-9B52-E6869AE48C75}" type="pres">
      <dgm:prSet presAssocID="{4A33F48E-5C1B-4A53-9AC5-7B2E9AE70D04}" presName="composite" presStyleCnt="0"/>
      <dgm:spPr/>
    </dgm:pt>
    <dgm:pt modelId="{A078A6AD-9EA3-4ABA-8BD1-1B2111BA8D02}" type="pres">
      <dgm:prSet presAssocID="{4A33F48E-5C1B-4A53-9AC5-7B2E9AE70D04}" presName="imagSh" presStyleLbl="bgImgPlace1" presStyleIdx="0" presStyleCnt="6" custLinFactNeighborX="-2207" custLinFactNeighborY="-78641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C505B3A9-4F3C-4C71-A19A-5933BBCB2EB9}" type="pres">
      <dgm:prSet presAssocID="{4A33F48E-5C1B-4A53-9AC5-7B2E9AE70D04}" presName="txNode" presStyleLbl="node1" presStyleIdx="0" presStyleCnt="6" custScaleX="144503" custScaleY="1533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AD60F0-F478-42BE-A7B7-5D8E78226F87}" type="pres">
      <dgm:prSet presAssocID="{1FB52617-7391-4D6F-9D3C-ADE28D7BC51A}" presName="sibTrans" presStyleLbl="sibTrans2D1" presStyleIdx="0" presStyleCnt="5"/>
      <dgm:spPr/>
      <dgm:t>
        <a:bodyPr/>
        <a:lstStyle/>
        <a:p>
          <a:endParaRPr lang="en-US"/>
        </a:p>
      </dgm:t>
    </dgm:pt>
    <dgm:pt modelId="{10560538-A846-4BEF-8B97-1776F57B07F3}" type="pres">
      <dgm:prSet presAssocID="{1FB52617-7391-4D6F-9D3C-ADE28D7BC51A}" presName="connTx" presStyleLbl="sibTrans2D1" presStyleIdx="0" presStyleCnt="5"/>
      <dgm:spPr/>
      <dgm:t>
        <a:bodyPr/>
        <a:lstStyle/>
        <a:p>
          <a:endParaRPr lang="en-US"/>
        </a:p>
      </dgm:t>
    </dgm:pt>
    <dgm:pt modelId="{8696671A-BAF4-4545-B32C-F62ED51FD841}" type="pres">
      <dgm:prSet presAssocID="{11E92ACF-66AA-429F-99E2-A5DC1EEE1EB6}" presName="composite" presStyleCnt="0"/>
      <dgm:spPr/>
    </dgm:pt>
    <dgm:pt modelId="{D6AA43F1-28A4-46D9-AF44-A8916A5BE988}" type="pres">
      <dgm:prSet presAssocID="{11E92ACF-66AA-429F-99E2-A5DC1EEE1EB6}" presName="imagSh" presStyleLbl="bgImgPlace1" presStyleIdx="1" presStyleCnt="6" custLinFactNeighborX="-12270" custLinFactNeighborY="-94931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A9F520C1-48F1-4399-83BF-3FD035457FF2}" type="pres">
      <dgm:prSet presAssocID="{11E92ACF-66AA-429F-99E2-A5DC1EEE1EB6}" presName="txNode" presStyleLbl="node1" presStyleIdx="1" presStyleCnt="6" custScaleX="159714" custLinFactNeighborX="-9132" custLinFactNeighborY="-416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779CCC-3DF7-4218-9B78-69DF064FB913}" type="pres">
      <dgm:prSet presAssocID="{02E47660-0F6D-4C47-9DA5-E1BA22EC838D}" presName="sibTrans" presStyleLbl="sibTrans2D1" presStyleIdx="1" presStyleCnt="5"/>
      <dgm:spPr/>
      <dgm:t>
        <a:bodyPr/>
        <a:lstStyle/>
        <a:p>
          <a:endParaRPr lang="en-US"/>
        </a:p>
      </dgm:t>
    </dgm:pt>
    <dgm:pt modelId="{3A36B2B9-139B-4577-97FE-C8F214ACB7FB}" type="pres">
      <dgm:prSet presAssocID="{02E47660-0F6D-4C47-9DA5-E1BA22EC838D}" presName="connTx" presStyleLbl="sibTrans2D1" presStyleIdx="1" presStyleCnt="5"/>
      <dgm:spPr/>
      <dgm:t>
        <a:bodyPr/>
        <a:lstStyle/>
        <a:p>
          <a:endParaRPr lang="en-US"/>
        </a:p>
      </dgm:t>
    </dgm:pt>
    <dgm:pt modelId="{5B1C94BB-8EE6-4948-9492-A16487DA2158}" type="pres">
      <dgm:prSet presAssocID="{66ACF7BB-CCCF-42EA-8D20-E757FFC47563}" presName="composite" presStyleCnt="0"/>
      <dgm:spPr/>
    </dgm:pt>
    <dgm:pt modelId="{1A2833FC-BBBB-4C5F-A830-AE735DB973DF}" type="pres">
      <dgm:prSet presAssocID="{66ACF7BB-CCCF-42EA-8D20-E757FFC47563}" presName="imagSh" presStyleLbl="bgImgPlace1" presStyleIdx="2" presStyleCnt="6" custLinFactNeighborX="-20221" custLinFactNeighborY="-73049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16A73433-BA97-421A-A73A-19076BCBFF85}" type="pres">
      <dgm:prSet presAssocID="{66ACF7BB-CCCF-42EA-8D20-E757FFC47563}" presName="txNode" presStyleLbl="node1" presStyleIdx="2" presStyleCnt="6" custScaleX="160275" custScaleY="178605" custLinFactNeighborX="-15179" custLinFactNeighborY="200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807C6B-079C-404A-A982-7780CBA1D060}" type="pres">
      <dgm:prSet presAssocID="{CA267F3A-EFA5-4A32-906A-EAF2ED51DB49}" presName="sibTrans" presStyleLbl="sibTrans2D1" presStyleIdx="2" presStyleCnt="5"/>
      <dgm:spPr/>
      <dgm:t>
        <a:bodyPr/>
        <a:lstStyle/>
        <a:p>
          <a:endParaRPr lang="en-US"/>
        </a:p>
      </dgm:t>
    </dgm:pt>
    <dgm:pt modelId="{7A45C223-2367-4524-B9AD-8FE1DC7E8A9E}" type="pres">
      <dgm:prSet presAssocID="{CA267F3A-EFA5-4A32-906A-EAF2ED51DB49}" presName="connTx" presStyleLbl="sibTrans2D1" presStyleIdx="2" presStyleCnt="5"/>
      <dgm:spPr/>
      <dgm:t>
        <a:bodyPr/>
        <a:lstStyle/>
        <a:p>
          <a:endParaRPr lang="en-US"/>
        </a:p>
      </dgm:t>
    </dgm:pt>
    <dgm:pt modelId="{FB008C06-355C-4BF5-A0DF-CC63B14F9D15}" type="pres">
      <dgm:prSet presAssocID="{40E7742E-54F2-491E-8000-7CF69F401899}" presName="composite" presStyleCnt="0"/>
      <dgm:spPr/>
    </dgm:pt>
    <dgm:pt modelId="{CE0458E5-F774-4CF8-9314-46480FFF1F8D}" type="pres">
      <dgm:prSet presAssocID="{40E7742E-54F2-491E-8000-7CF69F401899}" presName="imagSh" presStyleLbl="bgImgPlace1" presStyleIdx="3" presStyleCnt="6" custLinFactNeighborX="-35774" custLinFactNeighborY="-75387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FEE95846-0606-418E-A64E-5FE1F417E5AF}" type="pres">
      <dgm:prSet presAssocID="{40E7742E-54F2-491E-8000-7CF69F401899}" presName="txNode" presStyleLbl="node1" presStyleIdx="3" presStyleCnt="6" custScaleX="173299" custScaleY="191714" custLinFactNeighborX="-26330" custLinFactNeighborY="177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42472F-BD3B-4069-A7D4-A51DDD116B21}" type="pres">
      <dgm:prSet presAssocID="{4C6707FD-DBE6-47CD-BE2D-C929FAAAB0FC}" presName="sibTrans" presStyleLbl="sibTrans2D1" presStyleIdx="3" presStyleCnt="5"/>
      <dgm:spPr/>
      <dgm:t>
        <a:bodyPr/>
        <a:lstStyle/>
        <a:p>
          <a:endParaRPr lang="en-US"/>
        </a:p>
      </dgm:t>
    </dgm:pt>
    <dgm:pt modelId="{90041449-21AC-4829-91D4-F1490D0A6CFB}" type="pres">
      <dgm:prSet presAssocID="{4C6707FD-DBE6-47CD-BE2D-C929FAAAB0FC}" presName="connTx" presStyleLbl="sibTrans2D1" presStyleIdx="3" presStyleCnt="5"/>
      <dgm:spPr/>
      <dgm:t>
        <a:bodyPr/>
        <a:lstStyle/>
        <a:p>
          <a:endParaRPr lang="en-US"/>
        </a:p>
      </dgm:t>
    </dgm:pt>
    <dgm:pt modelId="{9204427D-A2E8-4328-9A3F-F3FEE557DC06}" type="pres">
      <dgm:prSet presAssocID="{B766F6A1-8092-425D-84D3-99D5DE84FCDD}" presName="composite" presStyleCnt="0"/>
      <dgm:spPr/>
    </dgm:pt>
    <dgm:pt modelId="{7BDD0F92-3C7D-4069-BDA3-8C0D54D4F2BE}" type="pres">
      <dgm:prSet presAssocID="{B766F6A1-8092-425D-84D3-99D5DE84FCDD}" presName="imagSh" presStyleLbl="bgImgPlace1" presStyleIdx="4" presStyleCnt="6" custScaleX="178641" custScaleY="112995" custLinFactNeighborX="10889" custLinFactNeighborY="-69579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8E664997-BAAB-4C5C-BEA9-99EB6580BBFB}" type="pres">
      <dgm:prSet presAssocID="{B766F6A1-8092-425D-84D3-99D5DE84FCDD}" presName="txNode" presStyleLbl="node1" presStyleIdx="4" presStyleCnt="6" custScaleX="181429" custScaleY="225566" custLinFactNeighborX="-19252" custLinFactNeighborY="414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2D5AD9-A794-418E-81C4-71B8E4735B3B}" type="pres">
      <dgm:prSet presAssocID="{53A0E8B1-4A0C-4494-8800-30BE4B3822F3}" presName="sibTrans" presStyleLbl="sibTrans2D1" presStyleIdx="4" presStyleCnt="5"/>
      <dgm:spPr/>
      <dgm:t>
        <a:bodyPr/>
        <a:lstStyle/>
        <a:p>
          <a:endParaRPr lang="en-US"/>
        </a:p>
      </dgm:t>
    </dgm:pt>
    <dgm:pt modelId="{1FC08D21-E968-4CF0-ABD1-59CC9A857701}" type="pres">
      <dgm:prSet presAssocID="{53A0E8B1-4A0C-4494-8800-30BE4B3822F3}" presName="connTx" presStyleLbl="sibTrans2D1" presStyleIdx="4" presStyleCnt="5"/>
      <dgm:spPr/>
      <dgm:t>
        <a:bodyPr/>
        <a:lstStyle/>
        <a:p>
          <a:endParaRPr lang="en-US"/>
        </a:p>
      </dgm:t>
    </dgm:pt>
    <dgm:pt modelId="{311309A1-366C-407B-A264-ED42FA48AAD5}" type="pres">
      <dgm:prSet presAssocID="{525AA91C-5CD3-463F-85EA-F321BC9C3932}" presName="composite" presStyleCnt="0"/>
      <dgm:spPr/>
    </dgm:pt>
    <dgm:pt modelId="{FDBAA259-CC9A-4C22-B91F-3770F85F19F3}" type="pres">
      <dgm:prSet presAssocID="{525AA91C-5CD3-463F-85EA-F321BC9C3932}" presName="imagSh" presStyleLbl="bgImgPlace1" presStyleIdx="5" presStyleCnt="6" custScaleX="157867" custLinFactNeighborX="16537" custLinFactNeighborY="-85906"/>
      <dgm:spPr>
        <a:blipFill rotWithShape="1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603BBF01-5338-4057-9BE7-6E5C7CE87F4F}" type="pres">
      <dgm:prSet presAssocID="{525AA91C-5CD3-463F-85EA-F321BC9C3932}" presName="txNode" presStyleLbl="node1" presStyleIdx="5" presStyleCnt="6" custScaleX="180224" custScaleY="171414" custLinFactNeighborX="-6314" custLinFactNeighborY="-78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ADFB52E-3CCB-4952-937B-39F8B99F3F9B}" type="presOf" srcId="{AB2202D3-F738-4E70-B69A-6EF1EDEF4002}" destId="{8144FAFD-89A7-4059-9831-3B07432F27AC}" srcOrd="0" destOrd="0" presId="urn:microsoft.com/office/officeart/2005/8/layout/hProcess10"/>
    <dgm:cxn modelId="{7AD64145-5E65-433D-92FB-A987AE73810E}" type="presOf" srcId="{4C6707FD-DBE6-47CD-BE2D-C929FAAAB0FC}" destId="{AB42472F-BD3B-4069-A7D4-A51DDD116B21}" srcOrd="0" destOrd="0" presId="urn:microsoft.com/office/officeart/2005/8/layout/hProcess10"/>
    <dgm:cxn modelId="{9081FCEE-83CB-4F68-98CD-6A911F8EBE6A}" type="presOf" srcId="{D05369A9-3E59-4DFC-B81E-225AE6425FBF}" destId="{C505B3A9-4F3C-4C71-A19A-5933BBCB2EB9}" srcOrd="0" destOrd="1" presId="urn:microsoft.com/office/officeart/2005/8/layout/hProcess10"/>
    <dgm:cxn modelId="{23B5C9DB-E1EC-43FB-89F5-B98B1F07A725}" type="presOf" srcId="{02E47660-0F6D-4C47-9DA5-E1BA22EC838D}" destId="{3A36B2B9-139B-4577-97FE-C8F214ACB7FB}" srcOrd="1" destOrd="0" presId="urn:microsoft.com/office/officeart/2005/8/layout/hProcess10"/>
    <dgm:cxn modelId="{8D658286-65D9-4D9C-BEA8-1F86EB511348}" srcId="{4A33F48E-5C1B-4A53-9AC5-7B2E9AE70D04}" destId="{D05369A9-3E59-4DFC-B81E-225AE6425FBF}" srcOrd="0" destOrd="0" parTransId="{9C681722-7A52-47F7-B432-AB5882418A97}" sibTransId="{F4CA095B-351C-4E3E-8443-210DAA66FEEC}"/>
    <dgm:cxn modelId="{B3AD0333-191A-42F1-B89B-08BC0DC3564F}" type="presOf" srcId="{525AA91C-5CD3-463F-85EA-F321BC9C3932}" destId="{603BBF01-5338-4057-9BE7-6E5C7CE87F4F}" srcOrd="0" destOrd="0" presId="urn:microsoft.com/office/officeart/2005/8/layout/hProcess10"/>
    <dgm:cxn modelId="{6F75AF6A-BD91-4A7C-AC48-52CD7FAE4023}" type="presOf" srcId="{53A0E8B1-4A0C-4494-8800-30BE4B3822F3}" destId="{1FC08D21-E968-4CF0-ABD1-59CC9A857701}" srcOrd="1" destOrd="0" presId="urn:microsoft.com/office/officeart/2005/8/layout/hProcess10"/>
    <dgm:cxn modelId="{37914368-A184-4F5E-8136-28F0EC9204C4}" type="presOf" srcId="{11E92ACF-66AA-429F-99E2-A5DC1EEE1EB6}" destId="{A9F520C1-48F1-4399-83BF-3FD035457FF2}" srcOrd="0" destOrd="0" presId="urn:microsoft.com/office/officeart/2005/8/layout/hProcess10"/>
    <dgm:cxn modelId="{5B7EC7D0-1E10-4BBB-844C-CCCC32AE15F0}" type="presOf" srcId="{1FB52617-7391-4D6F-9D3C-ADE28D7BC51A}" destId="{10560538-A846-4BEF-8B97-1776F57B07F3}" srcOrd="1" destOrd="0" presId="urn:microsoft.com/office/officeart/2005/8/layout/hProcess10"/>
    <dgm:cxn modelId="{7CDC044F-066A-4852-B943-F92C1FD2F6DD}" srcId="{AB2202D3-F738-4E70-B69A-6EF1EDEF4002}" destId="{4A33F48E-5C1B-4A53-9AC5-7B2E9AE70D04}" srcOrd="0" destOrd="0" parTransId="{F8BF92B8-3231-4CDD-B8A0-809AAB0D0B80}" sibTransId="{1FB52617-7391-4D6F-9D3C-ADE28D7BC51A}"/>
    <dgm:cxn modelId="{CB2DD7E5-8FBC-4308-BCF4-3C3A7221ACEB}" type="presOf" srcId="{CA267F3A-EFA5-4A32-906A-EAF2ED51DB49}" destId="{7A45C223-2367-4524-B9AD-8FE1DC7E8A9E}" srcOrd="1" destOrd="0" presId="urn:microsoft.com/office/officeart/2005/8/layout/hProcess10"/>
    <dgm:cxn modelId="{C66B6228-48DC-4B20-B6B3-9A965E062CBA}" srcId="{AB2202D3-F738-4E70-B69A-6EF1EDEF4002}" destId="{11E92ACF-66AA-429F-99E2-A5DC1EEE1EB6}" srcOrd="1" destOrd="0" parTransId="{4C7A25A1-2966-4E6C-9E51-BB662E919539}" sibTransId="{02E47660-0F6D-4C47-9DA5-E1BA22EC838D}"/>
    <dgm:cxn modelId="{B10CABFD-D665-4472-BECB-B1DFBF709C44}" type="presOf" srcId="{4A33F48E-5C1B-4A53-9AC5-7B2E9AE70D04}" destId="{C505B3A9-4F3C-4C71-A19A-5933BBCB2EB9}" srcOrd="0" destOrd="0" presId="urn:microsoft.com/office/officeart/2005/8/layout/hProcess10"/>
    <dgm:cxn modelId="{521FAC7E-E8F6-40B1-B0BF-A86799526620}" srcId="{AB2202D3-F738-4E70-B69A-6EF1EDEF4002}" destId="{B766F6A1-8092-425D-84D3-99D5DE84FCDD}" srcOrd="4" destOrd="0" parTransId="{D068E2E6-9662-4AB1-9EC0-E7915D1E4A46}" sibTransId="{53A0E8B1-4A0C-4494-8800-30BE4B3822F3}"/>
    <dgm:cxn modelId="{49317EE6-938D-4514-AA9C-8B482A7113C7}" srcId="{66ACF7BB-CCCF-42EA-8D20-E757FFC47563}" destId="{4886CF80-CB19-4A3B-8BEF-4634ECA507EF}" srcOrd="1" destOrd="0" parTransId="{C9C591EC-9B34-4F62-97D1-A63FF76FF33C}" sibTransId="{9D44FF13-EADA-4416-805C-118AB7C8A8B0}"/>
    <dgm:cxn modelId="{7452DF8E-817E-4974-B5DE-BFA08344E3BF}" srcId="{AB2202D3-F738-4E70-B69A-6EF1EDEF4002}" destId="{66ACF7BB-CCCF-42EA-8D20-E757FFC47563}" srcOrd="2" destOrd="0" parTransId="{932C5B6F-8AC0-4E98-9133-5D2B226A27E8}" sibTransId="{CA267F3A-EFA5-4A32-906A-EAF2ED51DB49}"/>
    <dgm:cxn modelId="{9827C6B6-2B04-449B-BC60-45A55FC7B1FD}" type="presOf" srcId="{66ACF7BB-CCCF-42EA-8D20-E757FFC47563}" destId="{16A73433-BA97-421A-A73A-19076BCBFF85}" srcOrd="0" destOrd="0" presId="urn:microsoft.com/office/officeart/2005/8/layout/hProcess10"/>
    <dgm:cxn modelId="{BEFD0C53-4509-42C9-AE48-7063554C8BAD}" type="presOf" srcId="{1FB52617-7391-4D6F-9D3C-ADE28D7BC51A}" destId="{B6AD60F0-F478-42BE-A7B7-5D8E78226F87}" srcOrd="0" destOrd="0" presId="urn:microsoft.com/office/officeart/2005/8/layout/hProcess10"/>
    <dgm:cxn modelId="{3CDCD7C9-3182-4A59-BED3-E5CE926B810B}" type="presOf" srcId="{B766F6A1-8092-425D-84D3-99D5DE84FCDD}" destId="{8E664997-BAAB-4C5C-BEA9-99EB6580BBFB}" srcOrd="0" destOrd="0" presId="urn:microsoft.com/office/officeart/2005/8/layout/hProcess10"/>
    <dgm:cxn modelId="{5758835A-765E-4EBC-A9B9-F5B82CA3F454}" type="presOf" srcId="{4886CF80-CB19-4A3B-8BEF-4634ECA507EF}" destId="{16A73433-BA97-421A-A73A-19076BCBFF85}" srcOrd="0" destOrd="2" presId="urn:microsoft.com/office/officeart/2005/8/layout/hProcess10"/>
    <dgm:cxn modelId="{31DD80B4-A563-4215-8FC5-05C5BD589965}" srcId="{AB2202D3-F738-4E70-B69A-6EF1EDEF4002}" destId="{525AA91C-5CD3-463F-85EA-F321BC9C3932}" srcOrd="5" destOrd="0" parTransId="{5E2506F0-347B-4E95-845B-C707FA13FD71}" sibTransId="{8C4DEE6D-4CB9-4EF7-AC72-00FD364E43C0}"/>
    <dgm:cxn modelId="{F70DE63F-4BFA-4644-8672-2A131AD1DDBF}" type="presOf" srcId="{AEC55AA9-3BB0-485E-805A-1AB171DA9A6C}" destId="{16A73433-BA97-421A-A73A-19076BCBFF85}" srcOrd="0" destOrd="1" presId="urn:microsoft.com/office/officeart/2005/8/layout/hProcess10"/>
    <dgm:cxn modelId="{1B4D9859-C118-4B8D-8D10-BD52E2294CE2}" srcId="{66ACF7BB-CCCF-42EA-8D20-E757FFC47563}" destId="{AEC55AA9-3BB0-485E-805A-1AB171DA9A6C}" srcOrd="0" destOrd="0" parTransId="{26FFD29C-4F74-432E-93FB-6ABC3A75C54E}" sibTransId="{605FC3AA-5E83-4446-8EB3-903DB162A289}"/>
    <dgm:cxn modelId="{BF458B74-8E77-48DC-94D0-4648D7509047}" type="presOf" srcId="{40E7742E-54F2-491E-8000-7CF69F401899}" destId="{FEE95846-0606-418E-A64E-5FE1F417E5AF}" srcOrd="0" destOrd="0" presId="urn:microsoft.com/office/officeart/2005/8/layout/hProcess10"/>
    <dgm:cxn modelId="{BE7C4999-3C02-4FEB-9446-668963595D8C}" type="presOf" srcId="{02E47660-0F6D-4C47-9DA5-E1BA22EC838D}" destId="{21779CCC-3DF7-4218-9B78-69DF064FB913}" srcOrd="0" destOrd="0" presId="urn:microsoft.com/office/officeart/2005/8/layout/hProcess10"/>
    <dgm:cxn modelId="{C536D649-BE7C-4A39-9C86-6049227B7E5F}" type="presOf" srcId="{53A0E8B1-4A0C-4494-8800-30BE4B3822F3}" destId="{FA2D5AD9-A794-418E-81C4-71B8E4735B3B}" srcOrd="0" destOrd="0" presId="urn:microsoft.com/office/officeart/2005/8/layout/hProcess10"/>
    <dgm:cxn modelId="{1F72E7C8-FF92-4DE8-929C-CF71767E4AC0}" type="presOf" srcId="{4C6707FD-DBE6-47CD-BE2D-C929FAAAB0FC}" destId="{90041449-21AC-4829-91D4-F1490D0A6CFB}" srcOrd="1" destOrd="0" presId="urn:microsoft.com/office/officeart/2005/8/layout/hProcess10"/>
    <dgm:cxn modelId="{4479D059-0582-4B2B-A8A1-EEB57AF2EDB6}" type="presOf" srcId="{CA267F3A-EFA5-4A32-906A-EAF2ED51DB49}" destId="{BA807C6B-079C-404A-A982-7780CBA1D060}" srcOrd="0" destOrd="0" presId="urn:microsoft.com/office/officeart/2005/8/layout/hProcess10"/>
    <dgm:cxn modelId="{60C22B14-D1C9-4B3C-88FC-DBB2556BB006}" srcId="{AB2202D3-F738-4E70-B69A-6EF1EDEF4002}" destId="{40E7742E-54F2-491E-8000-7CF69F401899}" srcOrd="3" destOrd="0" parTransId="{5B225E73-89D6-48C4-8EB8-8FC9BE1B5B74}" sibTransId="{4C6707FD-DBE6-47CD-BE2D-C929FAAAB0FC}"/>
    <dgm:cxn modelId="{2B489F27-BDC8-4B2B-83E8-DAA9A2621693}" type="presParOf" srcId="{8144FAFD-89A7-4059-9831-3B07432F27AC}" destId="{72B7D94E-4848-4AE3-9B52-E6869AE48C75}" srcOrd="0" destOrd="0" presId="urn:microsoft.com/office/officeart/2005/8/layout/hProcess10"/>
    <dgm:cxn modelId="{D1C7B44C-3E2F-4BE6-8033-A32F2D9F87DE}" type="presParOf" srcId="{72B7D94E-4848-4AE3-9B52-E6869AE48C75}" destId="{A078A6AD-9EA3-4ABA-8BD1-1B2111BA8D02}" srcOrd="0" destOrd="0" presId="urn:microsoft.com/office/officeart/2005/8/layout/hProcess10"/>
    <dgm:cxn modelId="{433297CC-B614-4F83-8451-413604DF3B07}" type="presParOf" srcId="{72B7D94E-4848-4AE3-9B52-E6869AE48C75}" destId="{C505B3A9-4F3C-4C71-A19A-5933BBCB2EB9}" srcOrd="1" destOrd="0" presId="urn:microsoft.com/office/officeart/2005/8/layout/hProcess10"/>
    <dgm:cxn modelId="{635434B9-5366-40AF-9DD3-5FEE9A7F014A}" type="presParOf" srcId="{8144FAFD-89A7-4059-9831-3B07432F27AC}" destId="{B6AD60F0-F478-42BE-A7B7-5D8E78226F87}" srcOrd="1" destOrd="0" presId="urn:microsoft.com/office/officeart/2005/8/layout/hProcess10"/>
    <dgm:cxn modelId="{594B165C-CE26-4D37-84E2-623D1CFB4343}" type="presParOf" srcId="{B6AD60F0-F478-42BE-A7B7-5D8E78226F87}" destId="{10560538-A846-4BEF-8B97-1776F57B07F3}" srcOrd="0" destOrd="0" presId="urn:microsoft.com/office/officeart/2005/8/layout/hProcess10"/>
    <dgm:cxn modelId="{618D06D7-0B65-4C3F-BD66-9E59D449B10E}" type="presParOf" srcId="{8144FAFD-89A7-4059-9831-3B07432F27AC}" destId="{8696671A-BAF4-4545-B32C-F62ED51FD841}" srcOrd="2" destOrd="0" presId="urn:microsoft.com/office/officeart/2005/8/layout/hProcess10"/>
    <dgm:cxn modelId="{47D87D39-36BE-409C-A3CC-4314EA2B6BF5}" type="presParOf" srcId="{8696671A-BAF4-4545-B32C-F62ED51FD841}" destId="{D6AA43F1-28A4-46D9-AF44-A8916A5BE988}" srcOrd="0" destOrd="0" presId="urn:microsoft.com/office/officeart/2005/8/layout/hProcess10"/>
    <dgm:cxn modelId="{3BBD4231-83AB-4D8A-BDB4-2ADED72D630B}" type="presParOf" srcId="{8696671A-BAF4-4545-B32C-F62ED51FD841}" destId="{A9F520C1-48F1-4399-83BF-3FD035457FF2}" srcOrd="1" destOrd="0" presId="urn:microsoft.com/office/officeart/2005/8/layout/hProcess10"/>
    <dgm:cxn modelId="{878BBAA0-7F31-4E14-AC59-B41DBE3978F3}" type="presParOf" srcId="{8144FAFD-89A7-4059-9831-3B07432F27AC}" destId="{21779CCC-3DF7-4218-9B78-69DF064FB913}" srcOrd="3" destOrd="0" presId="urn:microsoft.com/office/officeart/2005/8/layout/hProcess10"/>
    <dgm:cxn modelId="{248F9E2C-6CF2-435D-BBC5-9C576AABD6EA}" type="presParOf" srcId="{21779CCC-3DF7-4218-9B78-69DF064FB913}" destId="{3A36B2B9-139B-4577-97FE-C8F214ACB7FB}" srcOrd="0" destOrd="0" presId="urn:microsoft.com/office/officeart/2005/8/layout/hProcess10"/>
    <dgm:cxn modelId="{5DBEACDC-B56C-452A-B331-E1C5EE6CB2BC}" type="presParOf" srcId="{8144FAFD-89A7-4059-9831-3B07432F27AC}" destId="{5B1C94BB-8EE6-4948-9492-A16487DA2158}" srcOrd="4" destOrd="0" presId="urn:microsoft.com/office/officeart/2005/8/layout/hProcess10"/>
    <dgm:cxn modelId="{899E7F09-B62C-4512-8B67-4DD7B4C905C5}" type="presParOf" srcId="{5B1C94BB-8EE6-4948-9492-A16487DA2158}" destId="{1A2833FC-BBBB-4C5F-A830-AE735DB973DF}" srcOrd="0" destOrd="0" presId="urn:microsoft.com/office/officeart/2005/8/layout/hProcess10"/>
    <dgm:cxn modelId="{1D3E1120-ECAF-4C2A-8E81-E597C7E05E66}" type="presParOf" srcId="{5B1C94BB-8EE6-4948-9492-A16487DA2158}" destId="{16A73433-BA97-421A-A73A-19076BCBFF85}" srcOrd="1" destOrd="0" presId="urn:microsoft.com/office/officeart/2005/8/layout/hProcess10"/>
    <dgm:cxn modelId="{6A86B96B-691F-4717-A993-D5202F9F00B6}" type="presParOf" srcId="{8144FAFD-89A7-4059-9831-3B07432F27AC}" destId="{BA807C6B-079C-404A-A982-7780CBA1D060}" srcOrd="5" destOrd="0" presId="urn:microsoft.com/office/officeart/2005/8/layout/hProcess10"/>
    <dgm:cxn modelId="{57BF2515-4B87-4141-AFA5-67362C470A1F}" type="presParOf" srcId="{BA807C6B-079C-404A-A982-7780CBA1D060}" destId="{7A45C223-2367-4524-B9AD-8FE1DC7E8A9E}" srcOrd="0" destOrd="0" presId="urn:microsoft.com/office/officeart/2005/8/layout/hProcess10"/>
    <dgm:cxn modelId="{87AC550C-8963-4E32-9440-FFC8E1F1D298}" type="presParOf" srcId="{8144FAFD-89A7-4059-9831-3B07432F27AC}" destId="{FB008C06-355C-4BF5-A0DF-CC63B14F9D15}" srcOrd="6" destOrd="0" presId="urn:microsoft.com/office/officeart/2005/8/layout/hProcess10"/>
    <dgm:cxn modelId="{E911963B-AC13-44D3-B303-74FB944AE638}" type="presParOf" srcId="{FB008C06-355C-4BF5-A0DF-CC63B14F9D15}" destId="{CE0458E5-F774-4CF8-9314-46480FFF1F8D}" srcOrd="0" destOrd="0" presId="urn:microsoft.com/office/officeart/2005/8/layout/hProcess10"/>
    <dgm:cxn modelId="{BABD34A8-DDF0-4B6C-958D-AF222EFE3E8B}" type="presParOf" srcId="{FB008C06-355C-4BF5-A0DF-CC63B14F9D15}" destId="{FEE95846-0606-418E-A64E-5FE1F417E5AF}" srcOrd="1" destOrd="0" presId="urn:microsoft.com/office/officeart/2005/8/layout/hProcess10"/>
    <dgm:cxn modelId="{0B27147D-6B4C-486F-8324-DB5D1E3249E8}" type="presParOf" srcId="{8144FAFD-89A7-4059-9831-3B07432F27AC}" destId="{AB42472F-BD3B-4069-A7D4-A51DDD116B21}" srcOrd="7" destOrd="0" presId="urn:microsoft.com/office/officeart/2005/8/layout/hProcess10"/>
    <dgm:cxn modelId="{9E9CF9AC-83D9-45E4-8FB0-1C22319F4F09}" type="presParOf" srcId="{AB42472F-BD3B-4069-A7D4-A51DDD116B21}" destId="{90041449-21AC-4829-91D4-F1490D0A6CFB}" srcOrd="0" destOrd="0" presId="urn:microsoft.com/office/officeart/2005/8/layout/hProcess10"/>
    <dgm:cxn modelId="{0E78E870-CE36-450F-B56F-FA36BC6D3BD4}" type="presParOf" srcId="{8144FAFD-89A7-4059-9831-3B07432F27AC}" destId="{9204427D-A2E8-4328-9A3F-F3FEE557DC06}" srcOrd="8" destOrd="0" presId="urn:microsoft.com/office/officeart/2005/8/layout/hProcess10"/>
    <dgm:cxn modelId="{219F86C0-9260-41C9-BF57-F02CD2E606FF}" type="presParOf" srcId="{9204427D-A2E8-4328-9A3F-F3FEE557DC06}" destId="{7BDD0F92-3C7D-4069-BDA3-8C0D54D4F2BE}" srcOrd="0" destOrd="0" presId="urn:microsoft.com/office/officeart/2005/8/layout/hProcess10"/>
    <dgm:cxn modelId="{4E951E02-43A5-4E84-B477-68F70F198A7E}" type="presParOf" srcId="{9204427D-A2E8-4328-9A3F-F3FEE557DC06}" destId="{8E664997-BAAB-4C5C-BEA9-99EB6580BBFB}" srcOrd="1" destOrd="0" presId="urn:microsoft.com/office/officeart/2005/8/layout/hProcess10"/>
    <dgm:cxn modelId="{27B6B0F3-2573-4B52-9075-C7E88C8210E9}" type="presParOf" srcId="{8144FAFD-89A7-4059-9831-3B07432F27AC}" destId="{FA2D5AD9-A794-418E-81C4-71B8E4735B3B}" srcOrd="9" destOrd="0" presId="urn:microsoft.com/office/officeart/2005/8/layout/hProcess10"/>
    <dgm:cxn modelId="{E1B22643-4E70-4BD6-A17E-1A4F7877AD98}" type="presParOf" srcId="{FA2D5AD9-A794-418E-81C4-71B8E4735B3B}" destId="{1FC08D21-E968-4CF0-ABD1-59CC9A857701}" srcOrd="0" destOrd="0" presId="urn:microsoft.com/office/officeart/2005/8/layout/hProcess10"/>
    <dgm:cxn modelId="{6A85A1DA-5321-4E11-B123-57D7D727B046}" type="presParOf" srcId="{8144FAFD-89A7-4059-9831-3B07432F27AC}" destId="{311309A1-366C-407B-A264-ED42FA48AAD5}" srcOrd="10" destOrd="0" presId="urn:microsoft.com/office/officeart/2005/8/layout/hProcess10"/>
    <dgm:cxn modelId="{9D2D3073-E6C0-4A56-A4B1-2D3808ECA024}" type="presParOf" srcId="{311309A1-366C-407B-A264-ED42FA48AAD5}" destId="{FDBAA259-CC9A-4C22-B91F-3770F85F19F3}" srcOrd="0" destOrd="0" presId="urn:microsoft.com/office/officeart/2005/8/layout/hProcess10"/>
    <dgm:cxn modelId="{87924C43-3284-4929-B3C2-85FD510D8291}" type="presParOf" srcId="{311309A1-366C-407B-A264-ED42FA48AAD5}" destId="{603BBF01-5338-4057-9BE7-6E5C7CE87F4F}" srcOrd="1" destOrd="0" presId="urn:microsoft.com/office/officeart/2005/8/layout/hProcess10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78A6AD-9EA3-4ABA-8BD1-1B2111BA8D02}">
      <dsp:nvSpPr>
        <dsp:cNvPr id="0" name=""/>
        <dsp:cNvSpPr/>
      </dsp:nvSpPr>
      <dsp:spPr>
        <a:xfrm>
          <a:off x="28149" y="568301"/>
          <a:ext cx="724373" cy="724373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05B3A9-4F3C-4C71-A19A-5933BBCB2EB9}">
      <dsp:nvSpPr>
        <dsp:cNvPr id="0" name=""/>
        <dsp:cNvSpPr/>
      </dsp:nvSpPr>
      <dsp:spPr>
        <a:xfrm>
          <a:off x="873" y="1379266"/>
          <a:ext cx="1046741" cy="11110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/>
          </a:r>
          <a:br>
            <a:rPr lang="en-US" sz="1600" b="1" kern="1200" dirty="0"/>
          </a:br>
          <a:r>
            <a:rPr lang="en-US" sz="1600" b="1" kern="1200" dirty="0"/>
            <a:t>Screening</a:t>
          </a:r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Inclusion</a:t>
          </a:r>
          <a:br>
            <a:rPr lang="en-US" sz="1400" kern="1200" dirty="0"/>
          </a:br>
          <a:r>
            <a:rPr lang="en-US" sz="1400" kern="1200" dirty="0"/>
            <a:t>/Exclusion</a:t>
          </a:r>
        </a:p>
      </dsp:txBody>
      <dsp:txXfrm>
        <a:off x="31531" y="1409924"/>
        <a:ext cx="985425" cy="1049684"/>
      </dsp:txXfrm>
    </dsp:sp>
    <dsp:sp modelId="{B6AD60F0-F478-42BE-A7B7-5D8E78226F87}">
      <dsp:nvSpPr>
        <dsp:cNvPr id="0" name=""/>
        <dsp:cNvSpPr/>
      </dsp:nvSpPr>
      <dsp:spPr>
        <a:xfrm rot="21543980">
          <a:off x="957365" y="832549"/>
          <a:ext cx="204883" cy="1740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957368" y="867785"/>
        <a:ext cx="152666" cy="104434"/>
      </dsp:txXfrm>
    </dsp:sp>
    <dsp:sp modelId="{D6AA43F1-28A4-46D9-AF44-A8916A5BE988}">
      <dsp:nvSpPr>
        <dsp:cNvPr id="0" name=""/>
        <dsp:cNvSpPr/>
      </dsp:nvSpPr>
      <dsp:spPr>
        <a:xfrm>
          <a:off x="1337825" y="546957"/>
          <a:ext cx="724373" cy="724373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F520C1-48F1-4399-83BF-3FD035457FF2}">
      <dsp:nvSpPr>
        <dsp:cNvPr id="0" name=""/>
        <dsp:cNvSpPr/>
      </dsp:nvSpPr>
      <dsp:spPr>
        <a:xfrm>
          <a:off x="1262201" y="1367216"/>
          <a:ext cx="1156925" cy="7243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Consent Participant</a:t>
          </a:r>
        </a:p>
      </dsp:txBody>
      <dsp:txXfrm>
        <a:off x="1283417" y="1388432"/>
        <a:ext cx="1114493" cy="681941"/>
      </dsp:txXfrm>
    </dsp:sp>
    <dsp:sp modelId="{21779CCC-3DF7-4218-9B78-69DF064FB913}">
      <dsp:nvSpPr>
        <dsp:cNvPr id="0" name=""/>
        <dsp:cNvSpPr/>
      </dsp:nvSpPr>
      <dsp:spPr>
        <a:xfrm rot="40191">
          <a:off x="2292395" y="830387"/>
          <a:ext cx="230219" cy="1740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2292397" y="864893"/>
        <a:ext cx="178002" cy="104434"/>
      </dsp:txXfrm>
    </dsp:sp>
    <dsp:sp modelId="{1A2833FC-BBBB-4C5F-A830-AE735DB973DF}">
      <dsp:nvSpPr>
        <dsp:cNvPr id="0" name=""/>
        <dsp:cNvSpPr/>
      </dsp:nvSpPr>
      <dsp:spPr>
        <a:xfrm>
          <a:off x="2719925" y="563116"/>
          <a:ext cx="724373" cy="724373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A73433-BA97-421A-A73A-19076BCBFF85}">
      <dsp:nvSpPr>
        <dsp:cNvPr id="0" name=""/>
        <dsp:cNvSpPr/>
      </dsp:nvSpPr>
      <dsp:spPr>
        <a:xfrm>
          <a:off x="2656061" y="1387435"/>
          <a:ext cx="1160989" cy="129376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Eligibility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Pharmacist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Qualified Investigator</a:t>
          </a:r>
        </a:p>
      </dsp:txBody>
      <dsp:txXfrm>
        <a:off x="2690065" y="1421439"/>
        <a:ext cx="1092981" cy="1225759"/>
      </dsp:txXfrm>
    </dsp:sp>
    <dsp:sp modelId="{BA807C6B-079C-404A-A982-7780CBA1D060}">
      <dsp:nvSpPr>
        <dsp:cNvPr id="0" name=""/>
        <dsp:cNvSpPr/>
      </dsp:nvSpPr>
      <dsp:spPr>
        <a:xfrm rot="21498425">
          <a:off x="3672400" y="817455"/>
          <a:ext cx="228251" cy="1740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3672411" y="853037"/>
        <a:ext cx="176034" cy="104434"/>
      </dsp:txXfrm>
    </dsp:sp>
    <dsp:sp modelId="{CE0458E5-F774-4CF8-9314-46480FFF1F8D}">
      <dsp:nvSpPr>
        <dsp:cNvPr id="0" name=""/>
        <dsp:cNvSpPr/>
      </dsp:nvSpPr>
      <dsp:spPr>
        <a:xfrm>
          <a:off x="4096160" y="522441"/>
          <a:ext cx="724373" cy="724373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E95846-0606-418E-A64E-5FE1F417E5AF}">
      <dsp:nvSpPr>
        <dsp:cNvPr id="0" name=""/>
        <dsp:cNvSpPr/>
      </dsp:nvSpPr>
      <dsp:spPr>
        <a:xfrm>
          <a:off x="4017012" y="1299484"/>
          <a:ext cx="1255331" cy="138872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Randomize to Participant Diary </a:t>
          </a:r>
          <a:r>
            <a:rPr lang="en-US" sz="1400" kern="1200" dirty="0" smtClean="0"/>
            <a:t>(Standard or Flu Pro Plus)</a:t>
          </a:r>
          <a:endParaRPr lang="en-US" sz="1400" kern="1200" dirty="0"/>
        </a:p>
      </dsp:txBody>
      <dsp:txXfrm>
        <a:off x="4053779" y="1336251"/>
        <a:ext cx="1181797" cy="1315191"/>
      </dsp:txXfrm>
    </dsp:sp>
    <dsp:sp modelId="{AB42472F-BD3B-4069-A7D4-A51DDD116B21}">
      <dsp:nvSpPr>
        <dsp:cNvPr id="0" name=""/>
        <dsp:cNvSpPr/>
      </dsp:nvSpPr>
      <dsp:spPr>
        <a:xfrm rot="7351">
          <a:off x="5171287" y="799499"/>
          <a:ext cx="350753" cy="1740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5171287" y="834254"/>
        <a:ext cx="298536" cy="104434"/>
      </dsp:txXfrm>
    </dsp:sp>
    <dsp:sp modelId="{7BDD0F92-3C7D-4069-BDA3-8C0D54D4F2BE}">
      <dsp:nvSpPr>
        <dsp:cNvPr id="0" name=""/>
        <dsp:cNvSpPr/>
      </dsp:nvSpPr>
      <dsp:spPr>
        <a:xfrm>
          <a:off x="5822686" y="479676"/>
          <a:ext cx="1294027" cy="818505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664997-BAAB-4C5C-BEA9-99EB6580BBFB}">
      <dsp:nvSpPr>
        <dsp:cNvPr id="0" name=""/>
        <dsp:cNvSpPr/>
      </dsp:nvSpPr>
      <dsp:spPr>
        <a:xfrm>
          <a:off x="5712176" y="1311064"/>
          <a:ext cx="1314223" cy="163394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Randomize to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Study Treatment Arm</a:t>
          </a:r>
          <a:br>
            <a:rPr lang="en-US" sz="1600" b="1" kern="1200" dirty="0" smtClean="0"/>
          </a:br>
          <a:r>
            <a:rPr lang="en-US" sz="1400" b="1" kern="1200" dirty="0" smtClean="0"/>
            <a:t>(Usual Care or Paxlovid)</a:t>
          </a:r>
          <a:endParaRPr lang="en-US" sz="1400" b="1" kern="1200" dirty="0"/>
        </a:p>
      </dsp:txBody>
      <dsp:txXfrm>
        <a:off x="5750668" y="1349556"/>
        <a:ext cx="1237239" cy="1556956"/>
      </dsp:txXfrm>
    </dsp:sp>
    <dsp:sp modelId="{FA2D5AD9-A794-418E-81C4-71B8E4735B3B}">
      <dsp:nvSpPr>
        <dsp:cNvPr id="0" name=""/>
        <dsp:cNvSpPr/>
      </dsp:nvSpPr>
      <dsp:spPr>
        <a:xfrm rot="21509906">
          <a:off x="7274070" y="778751"/>
          <a:ext cx="157438" cy="1740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7274078" y="814181"/>
        <a:ext cx="110207" cy="104434"/>
      </dsp:txXfrm>
    </dsp:sp>
    <dsp:sp modelId="{FDBAA259-CC9A-4C22-B91F-3770F85F19F3}">
      <dsp:nvSpPr>
        <dsp:cNvPr id="0" name=""/>
        <dsp:cNvSpPr/>
      </dsp:nvSpPr>
      <dsp:spPr>
        <a:xfrm>
          <a:off x="7566382" y="483006"/>
          <a:ext cx="1143546" cy="724373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4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3BBF01-5338-4057-9BE7-6E5C7CE87F4F}">
      <dsp:nvSpPr>
        <dsp:cNvPr id="0" name=""/>
        <dsp:cNvSpPr/>
      </dsp:nvSpPr>
      <dsp:spPr>
        <a:xfrm>
          <a:off x="7437802" y="1224084"/>
          <a:ext cx="1305494" cy="124167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Study </a:t>
          </a:r>
          <a:r>
            <a:rPr lang="en-US" sz="1600" b="1" kern="1200" dirty="0" smtClean="0"/>
            <a:t>Event Forms </a:t>
          </a:r>
          <a:br>
            <a:rPr lang="en-US" sz="1600" b="1" kern="1200" dirty="0" smtClean="0"/>
          </a:br>
          <a:r>
            <a:rPr lang="en-US" sz="1600" b="1" kern="1200" dirty="0" smtClean="0"/>
            <a:t>+ </a:t>
          </a:r>
          <a:br>
            <a:rPr lang="en-US" sz="1600" b="1" kern="1200" dirty="0" smtClean="0"/>
          </a:br>
          <a:r>
            <a:rPr lang="en-US" sz="1600" b="1" kern="1200" dirty="0" smtClean="0"/>
            <a:t>Participant </a:t>
          </a:r>
          <a:r>
            <a:rPr lang="en-US" sz="1600" b="1" kern="1200" dirty="0"/>
            <a:t>Diaries</a:t>
          </a:r>
        </a:p>
      </dsp:txBody>
      <dsp:txXfrm>
        <a:off x="7474169" y="1260451"/>
        <a:ext cx="1232760" cy="11689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0">
  <dgm:title val=""/>
  <dgm:desc val=""/>
  <dgm:catLst>
    <dgm:cat type="process" pri="3000"/>
    <dgm:cat type="picture" pri="30000"/>
    <dgm:cat type="pictureconvert" pri="3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C7DC209-1214-7D4B-B7C2-A897FC173A9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6920EA-D54C-994A-A80D-DA924DDFA51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7A541E-E24A-994B-A018-B7C75B4468D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70D7DA-8BD5-DD44-B226-C9B554BE4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1182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54FAEA-DFA4-47F0-BE15-68AA3D7A9DBC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83FA2E-B250-482B-8EBA-B5356F7D9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159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gif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563E8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5000">
                <a:solidFill>
                  <a:schemeClr val="bg1"/>
                </a:solidFill>
                <a:latin typeface="MarkPro" panose="020B0504020101010102" pitchFamily="34" charset="77"/>
              </a:defRPr>
            </a:lvl1pPr>
          </a:lstStyle>
          <a:p>
            <a:r>
              <a:rPr lang="en-US" dirty="0"/>
              <a:t>DOCUMENT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602038"/>
            <a:ext cx="77724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arkPro" panose="020B0504020101010102" pitchFamily="34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Document subtitle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80734E4-516F-514F-A319-68D1AEE737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26824" y="369493"/>
            <a:ext cx="2537763" cy="487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08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75E45-E9BE-9D4C-BF33-13103520381B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06F41-20F3-7F42-8B27-3B37AD6D179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6E9B716-5E48-B54F-9981-A410EE5C88F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92094" y="194560"/>
            <a:ext cx="1518261" cy="29164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9535DA5F-1475-D24A-87A2-7BC54CC8C431}"/>
              </a:ext>
            </a:extLst>
          </p:cNvPr>
          <p:cNvSpPr/>
          <p:nvPr userDrawn="1"/>
        </p:nvSpPr>
        <p:spPr>
          <a:xfrm>
            <a:off x="-11152" y="-22268"/>
            <a:ext cx="9166303" cy="680760"/>
          </a:xfrm>
          <a:prstGeom prst="rect">
            <a:avLst/>
          </a:prstGeom>
          <a:solidFill>
            <a:srgbClr val="563E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57A7623-16C4-8844-93FB-D3C02D59F7D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91733" y="194558"/>
            <a:ext cx="1518261" cy="291643"/>
          </a:xfrm>
          <a:prstGeom prst="rect">
            <a:avLst/>
          </a:prstGeom>
        </p:spPr>
      </p:pic>
      <p:sp>
        <p:nvSpPr>
          <p:cNvPr id="11" name="Text Placeholder 15">
            <a:extLst>
              <a:ext uri="{FF2B5EF4-FFF2-40B4-BE49-F238E27FC236}">
                <a16:creationId xmlns:a16="http://schemas.microsoft.com/office/drawing/2014/main" id="{66CE99B6-E8DF-804C-BF49-0C5B2E7CC1B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57188" y="339802"/>
            <a:ext cx="1518260" cy="291643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 sz="1200">
                <a:solidFill>
                  <a:schemeClr val="bg1"/>
                </a:solidFill>
              </a:defRPr>
            </a:lvl2pPr>
            <a:lvl3pPr marL="914400" indent="0">
              <a:buFont typeface="Arial" panose="020B0604020202020204" pitchFamily="34" charset="0"/>
              <a:buNone/>
              <a:defRPr sz="1200">
                <a:solidFill>
                  <a:schemeClr val="bg1"/>
                </a:solidFill>
              </a:defRPr>
            </a:lvl3pPr>
            <a:lvl4pPr marL="1371600" indent="0">
              <a:buFont typeface="Arial" panose="020B0604020202020204" pitchFamily="34" charset="0"/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Font typeface="Arial" panose="020B0604020202020204" pitchFamily="34" charset="0"/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SLIDE SECTION</a:t>
            </a:r>
          </a:p>
        </p:txBody>
      </p:sp>
    </p:spTree>
    <p:extLst>
      <p:ext uri="{BB962C8B-B14F-4D97-AF65-F5344CB8AC3E}">
        <p14:creationId xmlns:p14="http://schemas.microsoft.com/office/powerpoint/2010/main" val="1825052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6F0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5591" y="3044465"/>
            <a:ext cx="8424764" cy="769069"/>
          </a:xfrm>
        </p:spPr>
        <p:txBody>
          <a:bodyPr>
            <a:no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SLIDE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5F2629D-45D4-BB48-B81C-72F1A62487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78927" y="258002"/>
            <a:ext cx="323162" cy="538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2547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bg>
      <p:bgPr>
        <a:solidFill>
          <a:srgbClr val="006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5591" y="3044465"/>
            <a:ext cx="8424764" cy="769069"/>
          </a:xfrm>
        </p:spPr>
        <p:txBody>
          <a:bodyPr>
            <a:no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SLIDE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5F2629D-45D4-BB48-B81C-72F1A62487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78927" y="258002"/>
            <a:ext cx="323162" cy="538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865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bg>
      <p:bgPr>
        <a:solidFill>
          <a:srgbClr val="2C8C9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5591" y="3044465"/>
            <a:ext cx="8424764" cy="769069"/>
          </a:xfrm>
        </p:spPr>
        <p:txBody>
          <a:bodyPr>
            <a:no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SLIDE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5F2629D-45D4-BB48-B81C-72F1A62487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78927" y="258002"/>
            <a:ext cx="323162" cy="538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716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563E8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41757" y="1709739"/>
            <a:ext cx="6467706" cy="2003617"/>
          </a:xfrm>
        </p:spPr>
        <p:txBody>
          <a:bodyPr anchor="b">
            <a:normAutofit/>
          </a:bodyPr>
          <a:lstStyle>
            <a:lvl1pPr algn="ctr">
              <a:defRPr sz="5000">
                <a:solidFill>
                  <a:schemeClr val="bg1"/>
                </a:solidFill>
                <a:latin typeface="MarkPro" panose="020B0504020101010102" pitchFamily="34" charset="77"/>
              </a:defRPr>
            </a:lvl1pPr>
          </a:lstStyle>
          <a:p>
            <a:r>
              <a:rPr lang="en-US" dirty="0"/>
              <a:t>DOCUMENT TITLE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341757" y="3834629"/>
            <a:ext cx="6467706" cy="1053655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arkPro" panose="020B0504020101010102" pitchFamily="34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Document Subtitle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75E45-E9BE-9D4C-BF33-13103520381B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06F41-20F3-7F42-8B27-3B37AD6D179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C34A037-C8CB-3B46-A291-4B737090E04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6383" y="2186870"/>
            <a:ext cx="1227208" cy="2045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183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ctr">
              <a:defRPr>
                <a:solidFill>
                  <a:srgbClr val="563E82"/>
                </a:solidFill>
              </a:defRPr>
            </a:lvl1pPr>
          </a:lstStyle>
          <a:p>
            <a:r>
              <a:rPr lang="en-US" dirty="0"/>
              <a:t>AGENDA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/>
          <a:p>
            <a:fld id="{4DB75E45-E9BE-9D4C-BF33-13103520381B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06F41-20F3-7F42-8B27-3B37AD6D179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2622B5C-2B26-4346-984F-ECE70EE157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92094" y="194560"/>
            <a:ext cx="1518261" cy="29164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16B902F-A677-CE49-90CD-999427DC74F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898265" y="388464"/>
            <a:ext cx="1894037" cy="366250"/>
          </a:xfrm>
          <a:prstGeom prst="rect">
            <a:avLst/>
          </a:prstGeom>
        </p:spPr>
      </p:pic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64717BDA-9472-3741-806D-AA810509EA8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488115" y="2134375"/>
            <a:ext cx="4167768" cy="1845074"/>
          </a:xfrm>
          <a:blipFill dpi="0" rotWithShape="1">
            <a:blip r:embed="rId4">
              <a:alphaModFix amt="10000"/>
            </a:blip>
            <a:srcRect/>
            <a:tile tx="0" ty="63500" sx="100000" sy="100000" flip="xy" algn="tl"/>
          </a:blipFill>
          <a:ln w="6350">
            <a:noFill/>
          </a:ln>
        </p:spPr>
        <p:txBody>
          <a:bodyPr wrap="square" tIns="108000" bIns="251999">
            <a:spAutoFit/>
          </a:bodyPr>
          <a:lstStyle>
            <a:lvl1pPr marL="0" indent="0" algn="ctr">
              <a:lnSpc>
                <a:spcPts val="3000"/>
              </a:lnSpc>
              <a:buFont typeface="STIXGeneral-Regular" pitchFamily="2" charset="2"/>
              <a:buNone/>
              <a:defRPr sz="1400" b="0" i="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 marL="457200" indent="0" algn="ctr">
              <a:buFont typeface="STIXGeneral-Regular" pitchFamily="2" charset="2"/>
              <a:buNone/>
              <a:defRPr b="0"/>
            </a:lvl2pPr>
            <a:lvl3pPr marL="914400" indent="0" algn="ctr">
              <a:buFont typeface="STIXGeneral-Regular" pitchFamily="2" charset="2"/>
              <a:buNone/>
              <a:defRPr b="0"/>
            </a:lvl3pPr>
            <a:lvl4pPr marL="1371600" indent="0" algn="ctr">
              <a:buFont typeface="STIXGeneral-Regular" pitchFamily="2" charset="2"/>
              <a:buNone/>
              <a:defRPr b="0"/>
            </a:lvl4pPr>
            <a:lvl5pPr marL="1828800" indent="0" algn="ctr">
              <a:buFont typeface="STIXGeneral-Regular" pitchFamily="2" charset="2"/>
              <a:buNone/>
              <a:defRPr b="0"/>
            </a:lvl5pPr>
          </a:lstStyle>
          <a:p>
            <a:pPr lvl="0"/>
            <a:r>
              <a:rPr lang="en-US" dirty="0"/>
              <a:t>Point 1</a:t>
            </a:r>
            <a:br>
              <a:rPr lang="en-US" dirty="0"/>
            </a:br>
            <a:r>
              <a:rPr lang="en-US" dirty="0"/>
              <a:t>Point 2</a:t>
            </a:r>
            <a:br>
              <a:rPr lang="en-US" dirty="0"/>
            </a:br>
            <a:r>
              <a:rPr lang="en-US" dirty="0"/>
              <a:t>Point 3</a:t>
            </a:r>
            <a:br>
              <a:rPr lang="en-US" dirty="0"/>
            </a:br>
            <a:r>
              <a:rPr lang="en-US" dirty="0"/>
              <a:t>Point 4</a:t>
            </a:r>
          </a:p>
        </p:txBody>
      </p:sp>
    </p:spTree>
    <p:extLst>
      <p:ext uri="{BB962C8B-B14F-4D97-AF65-F5344CB8AC3E}">
        <p14:creationId xmlns:p14="http://schemas.microsoft.com/office/powerpoint/2010/main" val="3590361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563E82"/>
                </a:solidFill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2134375"/>
            <a:ext cx="7886700" cy="3723937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/>
          <a:p>
            <a:fld id="{4DB75E45-E9BE-9D4C-BF33-13103520381B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06F41-20F3-7F42-8B27-3B37AD6D179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2622B5C-2B26-4346-984F-ECE70EE157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92094" y="194560"/>
            <a:ext cx="1518261" cy="29164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7E36ADC-651D-6047-9F8F-15367F87BD07}"/>
              </a:ext>
            </a:extLst>
          </p:cNvPr>
          <p:cNvSpPr/>
          <p:nvPr userDrawn="1"/>
        </p:nvSpPr>
        <p:spPr>
          <a:xfrm>
            <a:off x="-11152" y="-22268"/>
            <a:ext cx="9166303" cy="680760"/>
          </a:xfrm>
          <a:prstGeom prst="rect">
            <a:avLst/>
          </a:prstGeom>
          <a:solidFill>
            <a:srgbClr val="563E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5A75119-2C1E-7942-B6BC-B03DDF6DEE5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91733" y="194558"/>
            <a:ext cx="1518261" cy="291643"/>
          </a:xfrm>
          <a:prstGeom prst="rect">
            <a:avLst/>
          </a:prstGeom>
        </p:spPr>
      </p:pic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A63C5E70-4917-FA40-9C9F-7D8A7E9FD2A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57188" y="339802"/>
            <a:ext cx="1518260" cy="291643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 sz="1200">
                <a:solidFill>
                  <a:schemeClr val="bg1"/>
                </a:solidFill>
              </a:defRPr>
            </a:lvl2pPr>
            <a:lvl3pPr marL="914400" indent="0">
              <a:buFont typeface="Arial" panose="020B0604020202020204" pitchFamily="34" charset="0"/>
              <a:buNone/>
              <a:defRPr sz="1200">
                <a:solidFill>
                  <a:schemeClr val="bg1"/>
                </a:solidFill>
              </a:defRPr>
            </a:lvl3pPr>
            <a:lvl4pPr marL="1371600" indent="0">
              <a:buFont typeface="Arial" panose="020B0604020202020204" pitchFamily="34" charset="0"/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Font typeface="Arial" panose="020B0604020202020204" pitchFamily="34" charset="0"/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SLIDE SECTION</a:t>
            </a:r>
          </a:p>
        </p:txBody>
      </p:sp>
    </p:spTree>
    <p:extLst>
      <p:ext uri="{BB962C8B-B14F-4D97-AF65-F5344CB8AC3E}">
        <p14:creationId xmlns:p14="http://schemas.microsoft.com/office/powerpoint/2010/main" val="3535683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49" y="1365306"/>
            <a:ext cx="3886200" cy="769069"/>
          </a:xfrm>
        </p:spPr>
        <p:txBody>
          <a:bodyPr/>
          <a:lstStyle>
            <a:lvl1pPr>
              <a:defRPr>
                <a:solidFill>
                  <a:srgbClr val="563E82"/>
                </a:solidFill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50" y="2263697"/>
            <a:ext cx="3886200" cy="391326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US" sz="1600" dirty="0"/>
              <a:t>Edit mast text styles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75E45-E9BE-9D4C-BF33-13103520381B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06F41-20F3-7F42-8B27-3B37AD6D179A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7E0874B-A09B-D940-9C3E-FDEE9B5844E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92094" y="194560"/>
            <a:ext cx="1518261" cy="29164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87D7669C-3EB7-1442-89EB-E9D9F27F7159}"/>
              </a:ext>
            </a:extLst>
          </p:cNvPr>
          <p:cNvSpPr/>
          <p:nvPr userDrawn="1"/>
        </p:nvSpPr>
        <p:spPr>
          <a:xfrm>
            <a:off x="-11152" y="-22268"/>
            <a:ext cx="9166303" cy="680760"/>
          </a:xfrm>
          <a:prstGeom prst="rect">
            <a:avLst/>
          </a:prstGeom>
          <a:solidFill>
            <a:srgbClr val="563E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C172A78-0D16-EA4A-9F7E-F74C81BFBD2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91733" y="194558"/>
            <a:ext cx="1518261" cy="291643"/>
          </a:xfrm>
          <a:prstGeom prst="rect">
            <a:avLst/>
          </a:prstGeom>
        </p:spPr>
      </p:pic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7EFA6C18-D03B-A441-9C1B-5A99E87F42D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57188" y="339802"/>
            <a:ext cx="1518260" cy="291643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 sz="1200">
                <a:solidFill>
                  <a:schemeClr val="bg1"/>
                </a:solidFill>
              </a:defRPr>
            </a:lvl2pPr>
            <a:lvl3pPr marL="914400" indent="0">
              <a:buFont typeface="Arial" panose="020B0604020202020204" pitchFamily="34" charset="0"/>
              <a:buNone/>
              <a:defRPr sz="1200">
                <a:solidFill>
                  <a:schemeClr val="bg1"/>
                </a:solidFill>
              </a:defRPr>
            </a:lvl3pPr>
            <a:lvl4pPr marL="1371600" indent="0">
              <a:buFont typeface="Arial" panose="020B0604020202020204" pitchFamily="34" charset="0"/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Font typeface="Arial" panose="020B0604020202020204" pitchFamily="34" charset="0"/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SLIDE SECTION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DEC7F003-46B6-C849-99B3-A3DC132F2B4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750420" y="0"/>
            <a:ext cx="4404731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540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22306" y="1365306"/>
            <a:ext cx="3886200" cy="769069"/>
          </a:xfrm>
        </p:spPr>
        <p:txBody>
          <a:bodyPr/>
          <a:lstStyle>
            <a:lvl1pPr>
              <a:defRPr>
                <a:solidFill>
                  <a:srgbClr val="563E82"/>
                </a:solidFill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622307" y="2263697"/>
            <a:ext cx="3886200" cy="391326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US" sz="1600" dirty="0"/>
              <a:t>Edit mast text styles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75E45-E9BE-9D4C-BF33-13103520381B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06F41-20F3-7F42-8B27-3B37AD6D179A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7E0874B-A09B-D940-9C3E-FDEE9B5844E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92094" y="194560"/>
            <a:ext cx="1518261" cy="291643"/>
          </a:xfrm>
          <a:prstGeom prst="rect">
            <a:avLst/>
          </a:prstGeom>
        </p:spPr>
      </p:pic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7EFA6C18-D03B-A441-9C1B-5A99E87F42D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57188" y="339802"/>
            <a:ext cx="1518260" cy="291643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 sz="1200">
                <a:solidFill>
                  <a:schemeClr val="bg1"/>
                </a:solidFill>
              </a:defRPr>
            </a:lvl2pPr>
            <a:lvl3pPr marL="914400" indent="0">
              <a:buFont typeface="Arial" panose="020B0604020202020204" pitchFamily="34" charset="0"/>
              <a:buNone/>
              <a:defRPr sz="1200">
                <a:solidFill>
                  <a:schemeClr val="bg1"/>
                </a:solidFill>
              </a:defRPr>
            </a:lvl3pPr>
            <a:lvl4pPr marL="1371600" indent="0">
              <a:buFont typeface="Arial" panose="020B0604020202020204" pitchFamily="34" charset="0"/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Font typeface="Arial" panose="020B0604020202020204" pitchFamily="34" charset="0"/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SLIDE SECTION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DEC7F003-46B6-C849-99B3-A3DC132F2B4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4404731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163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563E82"/>
                </a:solidFill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/>
          <a:p>
            <a:fld id="{4DB75E45-E9BE-9D4C-BF33-13103520381B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06F41-20F3-7F42-8B27-3B37AD6D179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2622B5C-2B26-4346-984F-ECE70EE157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92094" y="194560"/>
            <a:ext cx="1518261" cy="29164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7E36ADC-651D-6047-9F8F-15367F87BD07}"/>
              </a:ext>
            </a:extLst>
          </p:cNvPr>
          <p:cNvSpPr/>
          <p:nvPr userDrawn="1"/>
        </p:nvSpPr>
        <p:spPr>
          <a:xfrm>
            <a:off x="-11152" y="-22268"/>
            <a:ext cx="9166303" cy="680760"/>
          </a:xfrm>
          <a:prstGeom prst="rect">
            <a:avLst/>
          </a:prstGeom>
          <a:solidFill>
            <a:srgbClr val="563E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5A75119-2C1E-7942-B6BC-B03DDF6DEE5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91733" y="194558"/>
            <a:ext cx="1518261" cy="291643"/>
          </a:xfrm>
          <a:prstGeom prst="rect">
            <a:avLst/>
          </a:prstGeom>
        </p:spPr>
      </p:pic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A63C5E70-4917-FA40-9C9F-7D8A7E9FD2A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57188" y="339802"/>
            <a:ext cx="1518260" cy="291643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 sz="1200">
                <a:solidFill>
                  <a:schemeClr val="bg1"/>
                </a:solidFill>
              </a:defRPr>
            </a:lvl2pPr>
            <a:lvl3pPr marL="914400" indent="0">
              <a:buFont typeface="Arial" panose="020B0604020202020204" pitchFamily="34" charset="0"/>
              <a:buNone/>
              <a:defRPr sz="1200">
                <a:solidFill>
                  <a:schemeClr val="bg1"/>
                </a:solidFill>
              </a:defRPr>
            </a:lvl3pPr>
            <a:lvl4pPr marL="1371600" indent="0">
              <a:buFont typeface="Arial" panose="020B0604020202020204" pitchFamily="34" charset="0"/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Font typeface="Arial" panose="020B0604020202020204" pitchFamily="34" charset="0"/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SLIDE SECTION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31FB3CF8-8A5F-D34C-8773-33A848138E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908" y="4470755"/>
            <a:ext cx="2539215" cy="1200502"/>
          </a:xfrm>
        </p:spPr>
        <p:txBody>
          <a:bodyPr>
            <a:noAutofit/>
          </a:bodyPr>
          <a:lstStyle>
            <a:lvl1pPr marL="0" indent="0">
              <a:spcAft>
                <a:spcPts val="600"/>
              </a:spcAft>
              <a:buSzPct val="80000"/>
              <a:buFont typeface="Monaco" pitchFamily="2" charset="77"/>
              <a:buNone/>
              <a:defRPr sz="1200" b="0" i="0">
                <a:latin typeface="Mark Pro Light" panose="020B0504020101010102" pitchFamily="34" charset="77"/>
              </a:defRPr>
            </a:lvl1pPr>
            <a:lvl2pPr marL="457200" indent="0">
              <a:spcAft>
                <a:spcPts val="600"/>
              </a:spcAft>
              <a:buSzPct val="80000"/>
              <a:buFont typeface="Monaco" pitchFamily="2" charset="77"/>
              <a:buNone/>
              <a:defRPr b="0"/>
            </a:lvl2pPr>
            <a:lvl3pPr marL="914400" indent="0">
              <a:spcAft>
                <a:spcPts val="600"/>
              </a:spcAft>
              <a:buSzPct val="80000"/>
              <a:buFont typeface="Monaco" pitchFamily="2" charset="77"/>
              <a:buNone/>
              <a:defRPr b="0"/>
            </a:lvl3pPr>
            <a:lvl4pPr marL="1371600" indent="0">
              <a:spcAft>
                <a:spcPts val="600"/>
              </a:spcAft>
              <a:buSzPct val="80000"/>
              <a:buFont typeface="Monaco" pitchFamily="2" charset="77"/>
              <a:buNone/>
              <a:defRPr b="0"/>
            </a:lvl4pPr>
            <a:lvl5pPr marL="1828800" indent="0">
              <a:spcAft>
                <a:spcPts val="600"/>
              </a:spcAft>
              <a:buSzPct val="80000"/>
              <a:buFont typeface="Monaco" pitchFamily="2" charset="77"/>
              <a:buNone/>
              <a:defRPr b="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D0438051-36F8-A64F-B814-4223706D3EA1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3289710" y="4479301"/>
            <a:ext cx="2539215" cy="1200502"/>
          </a:xfrm>
        </p:spPr>
        <p:txBody>
          <a:bodyPr>
            <a:noAutofit/>
          </a:bodyPr>
          <a:lstStyle>
            <a:lvl1pPr marL="0" indent="0">
              <a:spcAft>
                <a:spcPts val="600"/>
              </a:spcAft>
              <a:buSzPct val="80000"/>
              <a:buFont typeface="Monaco" pitchFamily="2" charset="77"/>
              <a:buNone/>
              <a:defRPr sz="1200" b="0" i="0">
                <a:latin typeface="Mark Pro Light" panose="020B0504020101010102" pitchFamily="34" charset="77"/>
              </a:defRPr>
            </a:lvl1pPr>
            <a:lvl2pPr marL="457200" indent="0">
              <a:spcAft>
                <a:spcPts val="600"/>
              </a:spcAft>
              <a:buSzPct val="80000"/>
              <a:buFont typeface="Monaco" pitchFamily="2" charset="77"/>
              <a:buNone/>
              <a:defRPr b="0"/>
            </a:lvl2pPr>
            <a:lvl3pPr marL="914400" indent="0">
              <a:spcAft>
                <a:spcPts val="600"/>
              </a:spcAft>
              <a:buSzPct val="80000"/>
              <a:buFont typeface="Monaco" pitchFamily="2" charset="77"/>
              <a:buNone/>
              <a:defRPr b="0"/>
            </a:lvl3pPr>
            <a:lvl4pPr marL="1371600" indent="0">
              <a:spcAft>
                <a:spcPts val="600"/>
              </a:spcAft>
              <a:buSzPct val="80000"/>
              <a:buFont typeface="Monaco" pitchFamily="2" charset="77"/>
              <a:buNone/>
              <a:defRPr b="0"/>
            </a:lvl4pPr>
            <a:lvl5pPr marL="1828800" indent="0">
              <a:spcAft>
                <a:spcPts val="600"/>
              </a:spcAft>
              <a:buSzPct val="80000"/>
              <a:buFont typeface="Monaco" pitchFamily="2" charset="77"/>
              <a:buNone/>
              <a:defRPr b="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7D8F51DF-E12B-F241-954B-2D5C542A8369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976014" y="4479301"/>
            <a:ext cx="2539215" cy="1200502"/>
          </a:xfrm>
        </p:spPr>
        <p:txBody>
          <a:bodyPr>
            <a:noAutofit/>
          </a:bodyPr>
          <a:lstStyle>
            <a:lvl1pPr marL="0" indent="0">
              <a:spcAft>
                <a:spcPts val="600"/>
              </a:spcAft>
              <a:buSzPct val="80000"/>
              <a:buFont typeface="Monaco" pitchFamily="2" charset="77"/>
              <a:buNone/>
              <a:defRPr sz="1200" b="0" i="0">
                <a:latin typeface="Mark Pro Light" panose="020B0504020101010102" pitchFamily="34" charset="77"/>
              </a:defRPr>
            </a:lvl1pPr>
            <a:lvl2pPr marL="457200" indent="0">
              <a:spcAft>
                <a:spcPts val="600"/>
              </a:spcAft>
              <a:buSzPct val="80000"/>
              <a:buFont typeface="Monaco" pitchFamily="2" charset="77"/>
              <a:buNone/>
              <a:defRPr b="0"/>
            </a:lvl2pPr>
            <a:lvl3pPr marL="914400" indent="0">
              <a:spcAft>
                <a:spcPts val="600"/>
              </a:spcAft>
              <a:buSzPct val="80000"/>
              <a:buFont typeface="Monaco" pitchFamily="2" charset="77"/>
              <a:buNone/>
              <a:defRPr b="0"/>
            </a:lvl3pPr>
            <a:lvl4pPr marL="1371600" indent="0">
              <a:spcAft>
                <a:spcPts val="600"/>
              </a:spcAft>
              <a:buSzPct val="80000"/>
              <a:buFont typeface="Monaco" pitchFamily="2" charset="77"/>
              <a:buNone/>
              <a:defRPr b="0"/>
            </a:lvl4pPr>
            <a:lvl5pPr marL="1828800" indent="0">
              <a:spcAft>
                <a:spcPts val="600"/>
              </a:spcAft>
              <a:buSzPct val="80000"/>
              <a:buFont typeface="Monaco" pitchFamily="2" charset="77"/>
              <a:buNone/>
              <a:defRPr b="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Picture Placeholder 14">
            <a:extLst>
              <a:ext uri="{FF2B5EF4-FFF2-40B4-BE49-F238E27FC236}">
                <a16:creationId xmlns:a16="http://schemas.microsoft.com/office/drawing/2014/main" id="{E628C629-82A2-5F40-9AC4-C83669163ED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28649" y="2258647"/>
            <a:ext cx="2538836" cy="1671498"/>
          </a:xfr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B5F242AC-BD9C-3040-82DE-726A033A7E2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3289711" y="2258647"/>
            <a:ext cx="2538836" cy="1671498"/>
          </a:xfr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17" name="Picture Placeholder 14">
            <a:extLst>
              <a:ext uri="{FF2B5EF4-FFF2-40B4-BE49-F238E27FC236}">
                <a16:creationId xmlns:a16="http://schemas.microsoft.com/office/drawing/2014/main" id="{4212BF71-0A9B-6549-9B90-39906E7506DC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951273" y="2258647"/>
            <a:ext cx="2558022" cy="1664436"/>
          </a:xfr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18" name="Text Placeholder 18">
            <a:extLst>
              <a:ext uri="{FF2B5EF4-FFF2-40B4-BE49-F238E27FC236}">
                <a16:creationId xmlns:a16="http://schemas.microsoft.com/office/drawing/2014/main" id="{439989E3-0BD5-2A4C-B970-CBA208C36FE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04406" y="4126604"/>
            <a:ext cx="2538836" cy="326534"/>
          </a:xfrm>
        </p:spPr>
        <p:txBody>
          <a:bodyPr>
            <a:noAutofit/>
          </a:bodyPr>
          <a:lstStyle>
            <a:lvl1pPr marL="0" indent="0">
              <a:buNone/>
              <a:defRPr sz="1400" b="1" i="0">
                <a:solidFill>
                  <a:srgbClr val="563E82"/>
                </a:solidFill>
                <a:latin typeface="Mark Pro" panose="020B0504020101010102" pitchFamily="34" charset="77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025EBB40-0488-B241-8C35-8956D66670E1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290210" y="4135150"/>
            <a:ext cx="2538836" cy="326534"/>
          </a:xfrm>
        </p:spPr>
        <p:txBody>
          <a:bodyPr>
            <a:noAutofit/>
          </a:bodyPr>
          <a:lstStyle>
            <a:lvl1pPr marL="0" indent="0">
              <a:buNone/>
              <a:defRPr sz="1400" b="1" i="0">
                <a:solidFill>
                  <a:srgbClr val="563E82"/>
                </a:solidFill>
                <a:latin typeface="Mark Pro" panose="020B0504020101010102" pitchFamily="34" charset="77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</a:t>
            </a:r>
          </a:p>
        </p:txBody>
      </p:sp>
      <p:sp>
        <p:nvSpPr>
          <p:cNvPr id="20" name="Text Placeholder 18">
            <a:extLst>
              <a:ext uri="{FF2B5EF4-FFF2-40B4-BE49-F238E27FC236}">
                <a16:creationId xmlns:a16="http://schemas.microsoft.com/office/drawing/2014/main" id="{9D82F400-0262-7644-A63A-501BFE217D9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976513" y="4135150"/>
            <a:ext cx="2538836" cy="326534"/>
          </a:xfrm>
        </p:spPr>
        <p:txBody>
          <a:bodyPr>
            <a:noAutofit/>
          </a:bodyPr>
          <a:lstStyle>
            <a:lvl1pPr marL="0" indent="0">
              <a:buNone/>
              <a:defRPr sz="1400" b="1" i="0">
                <a:solidFill>
                  <a:srgbClr val="563E82"/>
                </a:solidFill>
                <a:latin typeface="Mark Pro" panose="020B0504020101010102" pitchFamily="34" charset="77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</a:t>
            </a:r>
          </a:p>
        </p:txBody>
      </p:sp>
    </p:spTree>
    <p:extLst>
      <p:ext uri="{BB962C8B-B14F-4D97-AF65-F5344CB8AC3E}">
        <p14:creationId xmlns:p14="http://schemas.microsoft.com/office/powerpoint/2010/main" val="2555842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563E82"/>
                </a:solidFill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/>
          <a:p>
            <a:fld id="{4DB75E45-E9BE-9D4C-BF33-13103520381B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06F41-20F3-7F42-8B27-3B37AD6D179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2622B5C-2B26-4346-984F-ECE70EE157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92094" y="194560"/>
            <a:ext cx="1518261" cy="29164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7E36ADC-651D-6047-9F8F-15367F87BD07}"/>
              </a:ext>
            </a:extLst>
          </p:cNvPr>
          <p:cNvSpPr/>
          <p:nvPr userDrawn="1"/>
        </p:nvSpPr>
        <p:spPr>
          <a:xfrm>
            <a:off x="-11152" y="-22268"/>
            <a:ext cx="9166303" cy="680760"/>
          </a:xfrm>
          <a:prstGeom prst="rect">
            <a:avLst/>
          </a:prstGeom>
          <a:solidFill>
            <a:srgbClr val="563E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5A75119-2C1E-7942-B6BC-B03DDF6DEE5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91733" y="194558"/>
            <a:ext cx="1518261" cy="291643"/>
          </a:xfrm>
          <a:prstGeom prst="rect">
            <a:avLst/>
          </a:prstGeom>
        </p:spPr>
      </p:pic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A63C5E70-4917-FA40-9C9F-7D8A7E9FD2A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57188" y="339802"/>
            <a:ext cx="1518260" cy="291643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 sz="1200">
                <a:solidFill>
                  <a:schemeClr val="bg1"/>
                </a:solidFill>
              </a:defRPr>
            </a:lvl2pPr>
            <a:lvl3pPr marL="914400" indent="0">
              <a:buFont typeface="Arial" panose="020B0604020202020204" pitchFamily="34" charset="0"/>
              <a:buNone/>
              <a:defRPr sz="1200">
                <a:solidFill>
                  <a:schemeClr val="bg1"/>
                </a:solidFill>
              </a:defRPr>
            </a:lvl3pPr>
            <a:lvl4pPr marL="1371600" indent="0">
              <a:buFont typeface="Arial" panose="020B0604020202020204" pitchFamily="34" charset="0"/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Font typeface="Arial" panose="020B0604020202020204" pitchFamily="34" charset="0"/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SLIDE SECTION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31FB3CF8-8A5F-D34C-8773-33A848138E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908" y="3196851"/>
            <a:ext cx="2539215" cy="1200502"/>
          </a:xfrm>
        </p:spPr>
        <p:txBody>
          <a:bodyPr>
            <a:noAutofit/>
          </a:bodyPr>
          <a:lstStyle>
            <a:lvl1pPr marL="0" indent="0">
              <a:spcAft>
                <a:spcPts val="600"/>
              </a:spcAft>
              <a:buSzPct val="80000"/>
              <a:buFont typeface="Monaco" pitchFamily="2" charset="77"/>
              <a:buNone/>
              <a:defRPr sz="1200" b="0" i="0">
                <a:latin typeface="Mark Pro Light" panose="020B0504020101010102" pitchFamily="34" charset="77"/>
              </a:defRPr>
            </a:lvl1pPr>
            <a:lvl2pPr marL="457200" indent="0">
              <a:spcAft>
                <a:spcPts val="600"/>
              </a:spcAft>
              <a:buSzPct val="80000"/>
              <a:buFont typeface="Monaco" pitchFamily="2" charset="77"/>
              <a:buNone/>
              <a:defRPr b="0"/>
            </a:lvl2pPr>
            <a:lvl3pPr marL="914400" indent="0">
              <a:spcAft>
                <a:spcPts val="600"/>
              </a:spcAft>
              <a:buSzPct val="80000"/>
              <a:buFont typeface="Monaco" pitchFamily="2" charset="77"/>
              <a:buNone/>
              <a:defRPr b="0"/>
            </a:lvl3pPr>
            <a:lvl4pPr marL="1371600" indent="0">
              <a:spcAft>
                <a:spcPts val="600"/>
              </a:spcAft>
              <a:buSzPct val="80000"/>
              <a:buFont typeface="Monaco" pitchFamily="2" charset="77"/>
              <a:buNone/>
              <a:defRPr b="0"/>
            </a:lvl4pPr>
            <a:lvl5pPr marL="1828800" indent="0">
              <a:spcAft>
                <a:spcPts val="600"/>
              </a:spcAft>
              <a:buSzPct val="80000"/>
              <a:buFont typeface="Monaco" pitchFamily="2" charset="77"/>
              <a:buNone/>
              <a:defRPr b="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D0438051-36F8-A64F-B814-4223706D3EA1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3289710" y="3205397"/>
            <a:ext cx="2539215" cy="1200502"/>
          </a:xfrm>
        </p:spPr>
        <p:txBody>
          <a:bodyPr>
            <a:noAutofit/>
          </a:bodyPr>
          <a:lstStyle>
            <a:lvl1pPr marL="0" indent="0">
              <a:spcAft>
                <a:spcPts val="600"/>
              </a:spcAft>
              <a:buSzPct val="80000"/>
              <a:buFont typeface="Monaco" pitchFamily="2" charset="77"/>
              <a:buNone/>
              <a:defRPr sz="1200" b="0" i="0">
                <a:latin typeface="Mark Pro Light" panose="020B0504020101010102" pitchFamily="34" charset="77"/>
              </a:defRPr>
            </a:lvl1pPr>
            <a:lvl2pPr marL="457200" indent="0">
              <a:spcAft>
                <a:spcPts val="600"/>
              </a:spcAft>
              <a:buSzPct val="80000"/>
              <a:buFont typeface="Monaco" pitchFamily="2" charset="77"/>
              <a:buNone/>
              <a:defRPr b="0"/>
            </a:lvl2pPr>
            <a:lvl3pPr marL="914400" indent="0">
              <a:spcAft>
                <a:spcPts val="600"/>
              </a:spcAft>
              <a:buSzPct val="80000"/>
              <a:buFont typeface="Monaco" pitchFamily="2" charset="77"/>
              <a:buNone/>
              <a:defRPr b="0"/>
            </a:lvl3pPr>
            <a:lvl4pPr marL="1371600" indent="0">
              <a:spcAft>
                <a:spcPts val="600"/>
              </a:spcAft>
              <a:buSzPct val="80000"/>
              <a:buFont typeface="Monaco" pitchFamily="2" charset="77"/>
              <a:buNone/>
              <a:defRPr b="0"/>
            </a:lvl4pPr>
            <a:lvl5pPr marL="1828800" indent="0">
              <a:spcAft>
                <a:spcPts val="600"/>
              </a:spcAft>
              <a:buSzPct val="80000"/>
              <a:buFont typeface="Monaco" pitchFamily="2" charset="77"/>
              <a:buNone/>
              <a:defRPr b="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7D8F51DF-E12B-F241-954B-2D5C542A8369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976014" y="3205397"/>
            <a:ext cx="2539215" cy="1200502"/>
          </a:xfrm>
        </p:spPr>
        <p:txBody>
          <a:bodyPr>
            <a:noAutofit/>
          </a:bodyPr>
          <a:lstStyle>
            <a:lvl1pPr marL="0" indent="0">
              <a:spcAft>
                <a:spcPts val="600"/>
              </a:spcAft>
              <a:buSzPct val="80000"/>
              <a:buFont typeface="Monaco" pitchFamily="2" charset="77"/>
              <a:buNone/>
              <a:defRPr sz="1200" b="0" i="0">
                <a:latin typeface="Mark Pro Light" panose="020B0504020101010102" pitchFamily="34" charset="77"/>
              </a:defRPr>
            </a:lvl1pPr>
            <a:lvl2pPr marL="457200" indent="0">
              <a:spcAft>
                <a:spcPts val="600"/>
              </a:spcAft>
              <a:buSzPct val="80000"/>
              <a:buFont typeface="Monaco" pitchFamily="2" charset="77"/>
              <a:buNone/>
              <a:defRPr b="0"/>
            </a:lvl2pPr>
            <a:lvl3pPr marL="914400" indent="0">
              <a:spcAft>
                <a:spcPts val="600"/>
              </a:spcAft>
              <a:buSzPct val="80000"/>
              <a:buFont typeface="Monaco" pitchFamily="2" charset="77"/>
              <a:buNone/>
              <a:defRPr b="0"/>
            </a:lvl3pPr>
            <a:lvl4pPr marL="1371600" indent="0">
              <a:spcAft>
                <a:spcPts val="600"/>
              </a:spcAft>
              <a:buSzPct val="80000"/>
              <a:buFont typeface="Monaco" pitchFamily="2" charset="77"/>
              <a:buNone/>
              <a:defRPr b="0"/>
            </a:lvl4pPr>
            <a:lvl5pPr marL="1828800" indent="0">
              <a:spcAft>
                <a:spcPts val="600"/>
              </a:spcAft>
              <a:buSzPct val="80000"/>
              <a:buFont typeface="Monaco" pitchFamily="2" charset="77"/>
              <a:buNone/>
              <a:defRPr b="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8" name="Text Placeholder 18">
            <a:extLst>
              <a:ext uri="{FF2B5EF4-FFF2-40B4-BE49-F238E27FC236}">
                <a16:creationId xmlns:a16="http://schemas.microsoft.com/office/drawing/2014/main" id="{439989E3-0BD5-2A4C-B970-CBA208C36FE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04406" y="2852700"/>
            <a:ext cx="2538836" cy="326534"/>
          </a:xfrm>
        </p:spPr>
        <p:txBody>
          <a:bodyPr>
            <a:noAutofit/>
          </a:bodyPr>
          <a:lstStyle>
            <a:lvl1pPr marL="0" indent="0">
              <a:buNone/>
              <a:defRPr sz="1400" b="1" i="0">
                <a:solidFill>
                  <a:srgbClr val="563E82"/>
                </a:solidFill>
                <a:latin typeface="Mark Pro" panose="020B0504020101010102" pitchFamily="34" charset="77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025EBB40-0488-B241-8C35-8956D66670E1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290210" y="2861246"/>
            <a:ext cx="2538836" cy="326534"/>
          </a:xfrm>
        </p:spPr>
        <p:txBody>
          <a:bodyPr>
            <a:noAutofit/>
          </a:bodyPr>
          <a:lstStyle>
            <a:lvl1pPr marL="0" indent="0">
              <a:buNone/>
              <a:defRPr sz="1400" b="1" i="0">
                <a:solidFill>
                  <a:srgbClr val="563E82"/>
                </a:solidFill>
                <a:latin typeface="Mark Pro" panose="020B0504020101010102" pitchFamily="34" charset="77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</a:t>
            </a:r>
          </a:p>
        </p:txBody>
      </p:sp>
      <p:sp>
        <p:nvSpPr>
          <p:cNvPr id="20" name="Text Placeholder 18">
            <a:extLst>
              <a:ext uri="{FF2B5EF4-FFF2-40B4-BE49-F238E27FC236}">
                <a16:creationId xmlns:a16="http://schemas.microsoft.com/office/drawing/2014/main" id="{9D82F400-0262-7644-A63A-501BFE217D9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976513" y="2861246"/>
            <a:ext cx="2538836" cy="326534"/>
          </a:xfrm>
        </p:spPr>
        <p:txBody>
          <a:bodyPr>
            <a:noAutofit/>
          </a:bodyPr>
          <a:lstStyle>
            <a:lvl1pPr marL="0" indent="0">
              <a:buNone/>
              <a:defRPr sz="1400" b="1" i="0">
                <a:solidFill>
                  <a:srgbClr val="563E82"/>
                </a:solidFill>
                <a:latin typeface="Mark Pro" panose="020B0504020101010102" pitchFamily="34" charset="77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</a:t>
            </a:r>
          </a:p>
        </p:txBody>
      </p:sp>
    </p:spTree>
    <p:extLst>
      <p:ext uri="{BB962C8B-B14F-4D97-AF65-F5344CB8AC3E}">
        <p14:creationId xmlns:p14="http://schemas.microsoft.com/office/powerpoint/2010/main" val="1011245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75E45-E9BE-9D4C-BF33-13103520381B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06F41-20F3-7F42-8B27-3B37AD6D179A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86BF233-042D-CD4E-98EF-93A23C1345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92094" y="194560"/>
            <a:ext cx="1518261" cy="291643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C85A127-492B-EF40-AAAC-7D1CC5DB365C}"/>
              </a:ext>
            </a:extLst>
          </p:cNvPr>
          <p:cNvSpPr/>
          <p:nvPr userDrawn="1"/>
        </p:nvSpPr>
        <p:spPr>
          <a:xfrm>
            <a:off x="-11152" y="-22268"/>
            <a:ext cx="9166303" cy="680760"/>
          </a:xfrm>
          <a:prstGeom prst="rect">
            <a:avLst/>
          </a:prstGeom>
          <a:solidFill>
            <a:srgbClr val="563E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2A050B9-C150-5847-93C9-F9D14EE0B44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91733" y="194558"/>
            <a:ext cx="1518261" cy="291643"/>
          </a:xfrm>
          <a:prstGeom prst="rect">
            <a:avLst/>
          </a:prstGeom>
        </p:spPr>
      </p:pic>
      <p:sp>
        <p:nvSpPr>
          <p:cNvPr id="9" name="Text Placeholder 15">
            <a:extLst>
              <a:ext uri="{FF2B5EF4-FFF2-40B4-BE49-F238E27FC236}">
                <a16:creationId xmlns:a16="http://schemas.microsoft.com/office/drawing/2014/main" id="{CEEE7F38-D9B7-1E46-8FB8-86519EEE17D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57188" y="339802"/>
            <a:ext cx="1518260" cy="291643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 sz="1200">
                <a:solidFill>
                  <a:schemeClr val="bg1"/>
                </a:solidFill>
              </a:defRPr>
            </a:lvl2pPr>
            <a:lvl3pPr marL="914400" indent="0">
              <a:buFont typeface="Arial" panose="020B0604020202020204" pitchFamily="34" charset="0"/>
              <a:buNone/>
              <a:defRPr sz="1200">
                <a:solidFill>
                  <a:schemeClr val="bg1"/>
                </a:solidFill>
              </a:defRPr>
            </a:lvl3pPr>
            <a:lvl4pPr marL="1371600" indent="0">
              <a:buFont typeface="Arial" panose="020B0604020202020204" pitchFamily="34" charset="0"/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Font typeface="Arial" panose="020B0604020202020204" pitchFamily="34" charset="0"/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SLIDE SECTION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8825BE2-5C78-9D4E-B8D3-11EE1BCECE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020563"/>
            <a:ext cx="7886700" cy="483775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8327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49" y="1365306"/>
            <a:ext cx="7886700" cy="7690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SLIDE TITLE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497872"/>
            <a:ext cx="7886700" cy="37239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75E45-E9BE-9D4C-BF33-13103520381B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06F41-20F3-7F42-8B27-3B37AD6D1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068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4" r:id="rId2"/>
    <p:sldLayoutId id="2147483663" r:id="rId3"/>
    <p:sldLayoutId id="2147483676" r:id="rId4"/>
    <p:sldLayoutId id="2147483674" r:id="rId5"/>
    <p:sldLayoutId id="2147483665" r:id="rId6"/>
    <p:sldLayoutId id="2147483677" r:id="rId7"/>
    <p:sldLayoutId id="2147483678" r:id="rId8"/>
    <p:sldLayoutId id="2147483668" r:id="rId9"/>
    <p:sldLayoutId id="2147483671" r:id="rId10"/>
    <p:sldLayoutId id="2147483667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tx1"/>
          </a:solidFill>
          <a:latin typeface="MarkPro" panose="020B0504020101010102" pitchFamily="34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MarkPro" panose="020B0504020101010102" pitchFamily="34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MarkPro" panose="020B0504020101010102" pitchFamily="34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MarkPro" panose="020B0504020101010102" pitchFamily="34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arkPro" panose="020B0504020101010102" pitchFamily="34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arkPro" panose="020B0504020101010102" pitchFamily="34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Marzena.Boczulak@unityhealth.to" TargetMode="External"/><Relationship Id="rId2" Type="http://schemas.openxmlformats.org/officeDocument/2006/relationships/hyperlink" Target="mailto:Rekha.Thomas@unityhealth.to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BCDD6B3-1CE7-5866-17A8-2E9B3BF9B9A7}"/>
              </a:ext>
            </a:extLst>
          </p:cNvPr>
          <p:cNvSpPr txBox="1">
            <a:spLocks/>
          </p:cNvSpPr>
          <p:nvPr/>
        </p:nvSpPr>
        <p:spPr>
          <a:xfrm>
            <a:off x="1080551" y="1424711"/>
            <a:ext cx="6982895" cy="247584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700" b="1" dirty="0">
                <a:solidFill>
                  <a:srgbClr val="563E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CanTreatCOVID</a:t>
            </a:r>
            <a:r>
              <a:rPr lang="en-US" sz="4400" b="1" dirty="0">
                <a:solidFill>
                  <a:srgbClr val="563E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400" b="1" dirty="0">
                <a:solidFill>
                  <a:srgbClr val="563E8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>
                <a:solidFill>
                  <a:srgbClr val="563E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b="1" dirty="0">
                <a:solidFill>
                  <a:srgbClr val="563E8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u="sng" dirty="0">
                <a:solidFill>
                  <a:srgbClr val="563E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en-US" sz="2000" b="1" dirty="0">
                <a:solidFill>
                  <a:srgbClr val="563E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adian Adaptive Platform Trial of </a:t>
            </a:r>
            <a:br>
              <a:rPr lang="en-US" sz="2000" b="1" dirty="0">
                <a:solidFill>
                  <a:srgbClr val="563E8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u="sng" dirty="0">
                <a:solidFill>
                  <a:srgbClr val="563E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</a:t>
            </a:r>
            <a:r>
              <a:rPr lang="en-US" sz="2000" b="1" dirty="0">
                <a:solidFill>
                  <a:srgbClr val="563E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ments for </a:t>
            </a:r>
            <a:r>
              <a:rPr lang="en-US" sz="2000" b="1" u="sng" dirty="0">
                <a:solidFill>
                  <a:srgbClr val="563E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</a:t>
            </a:r>
            <a:r>
              <a:rPr lang="en-US" sz="2000" b="1" dirty="0">
                <a:solidFill>
                  <a:srgbClr val="563E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Community Settings</a:t>
            </a:r>
            <a:endParaRPr lang="en-US" sz="1650" b="1" dirty="0">
              <a:solidFill>
                <a:srgbClr val="563E82"/>
              </a:solidFill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8D84C93D-F82E-AE78-3758-BDC71B046653}"/>
              </a:ext>
            </a:extLst>
          </p:cNvPr>
          <p:cNvSpPr txBox="1">
            <a:spLocks/>
          </p:cNvSpPr>
          <p:nvPr/>
        </p:nvSpPr>
        <p:spPr>
          <a:xfrm>
            <a:off x="1080551" y="3332747"/>
            <a:ext cx="6858000" cy="8756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563E82"/>
                </a:solidFill>
              </a:rPr>
              <a:t>Principal Investigator: Dr. Andrew Pinto</a:t>
            </a:r>
          </a:p>
          <a:p>
            <a:pPr marL="0" indent="0" algn="ctr">
              <a:buNone/>
            </a:pPr>
            <a:r>
              <a:rPr lang="en-US" sz="2000" b="1" dirty="0">
                <a:solidFill>
                  <a:srgbClr val="563E82"/>
                </a:solidFill>
              </a:rPr>
              <a:t>Sponsor: Unity Health Toronto</a:t>
            </a:r>
          </a:p>
          <a:p>
            <a:pPr marL="0" indent="0" algn="ctr">
              <a:buNone/>
            </a:pPr>
            <a:endParaRPr lang="en-US" sz="2000" b="1" dirty="0">
              <a:solidFill>
                <a:srgbClr val="563E82"/>
              </a:solidFill>
            </a:endParaRPr>
          </a:p>
          <a:p>
            <a:pPr marL="0" indent="0" algn="ctr">
              <a:buNone/>
            </a:pPr>
            <a:r>
              <a:rPr lang="en-US" sz="2000" b="1" dirty="0">
                <a:solidFill>
                  <a:srgbClr val="563E82"/>
                </a:solidFill>
              </a:rPr>
              <a:t>STUDY </a:t>
            </a:r>
            <a:r>
              <a:rPr lang="en-US" sz="2000" b="1" dirty="0" smtClean="0">
                <a:solidFill>
                  <a:srgbClr val="563E82"/>
                </a:solidFill>
              </a:rPr>
              <a:t>CONDUCT </a:t>
            </a:r>
            <a:r>
              <a:rPr lang="en-US" sz="2000" b="1" dirty="0">
                <a:solidFill>
                  <a:srgbClr val="563E82"/>
                </a:solidFill>
              </a:rPr>
              <a:t>&amp; DATABASE TRAINING</a:t>
            </a:r>
            <a:br>
              <a:rPr lang="en-US" sz="2000" b="1" dirty="0">
                <a:solidFill>
                  <a:srgbClr val="563E82"/>
                </a:solidFill>
              </a:rPr>
            </a:br>
            <a:r>
              <a:rPr lang="en-US" sz="2000" b="1" dirty="0">
                <a:solidFill>
                  <a:srgbClr val="563E82"/>
                </a:solidFill>
              </a:rPr>
              <a:t>Presented by: Rekha Thomas [Project Lead, AHRC]</a:t>
            </a:r>
            <a:br>
              <a:rPr lang="en-US" sz="2000" b="1" dirty="0">
                <a:solidFill>
                  <a:srgbClr val="563E82"/>
                </a:solidFill>
              </a:rPr>
            </a:br>
            <a:endParaRPr lang="en-US" sz="2000" b="1" dirty="0">
              <a:solidFill>
                <a:srgbClr val="563E82"/>
              </a:solidFill>
            </a:endParaRPr>
          </a:p>
          <a:p>
            <a:endParaRPr lang="en-US" sz="2000" dirty="0">
              <a:solidFill>
                <a:srgbClr val="563E82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rgbClr val="563E82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ABF78FF-2200-404F-98C3-BCFA828C27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587" y="721280"/>
            <a:ext cx="1575304" cy="1404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19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3447" t="26131" r="32061" b="9046"/>
          <a:stretch/>
        </p:blipFill>
        <p:spPr>
          <a:xfrm>
            <a:off x="565484" y="1239253"/>
            <a:ext cx="6601645" cy="561874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400956" y="716033"/>
            <a:ext cx="5453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u="sng" dirty="0">
                <a:solidFill>
                  <a:schemeClr val="accent1">
                    <a:lumMod val="75000"/>
                  </a:schemeClr>
                </a:solidFill>
              </a:rPr>
              <a:t>Informed Consent Process Checklist 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57188" y="339802"/>
            <a:ext cx="1811246" cy="291643"/>
          </a:xfrm>
        </p:spPr>
        <p:txBody>
          <a:bodyPr/>
          <a:lstStyle/>
          <a:p>
            <a:r>
              <a:rPr lang="en-US" dirty="0"/>
              <a:t>STUDY OPERATIONS</a:t>
            </a:r>
          </a:p>
        </p:txBody>
      </p:sp>
    </p:spTree>
    <p:extLst>
      <p:ext uri="{BB962C8B-B14F-4D97-AF65-F5344CB8AC3E}">
        <p14:creationId xmlns:p14="http://schemas.microsoft.com/office/powerpoint/2010/main" val="158189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410" y="827779"/>
            <a:ext cx="7886700" cy="609526"/>
          </a:xfrm>
        </p:spPr>
        <p:txBody>
          <a:bodyPr/>
          <a:lstStyle/>
          <a:p>
            <a:r>
              <a:rPr lang="en-US" u="sng" dirty="0"/>
              <a:t>Study </a:t>
            </a:r>
            <a:r>
              <a:rPr lang="en-US" u="sng" dirty="0" smtClean="0"/>
              <a:t>Events </a:t>
            </a:r>
            <a:r>
              <a:rPr lang="en-US" u="sng" dirty="0"/>
              <a:t>and Data Collection forms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4345195"/>
              </p:ext>
            </p:extLst>
          </p:nvPr>
        </p:nvGraphicFramePr>
        <p:xfrm>
          <a:off x="189410" y="1437305"/>
          <a:ext cx="8765177" cy="4555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2554">
                  <a:extLst>
                    <a:ext uri="{9D8B030D-6E8A-4147-A177-3AD203B41FA5}">
                      <a16:colId xmlns:a16="http://schemas.microsoft.com/office/drawing/2014/main" val="2546025870"/>
                    </a:ext>
                  </a:extLst>
                </a:gridCol>
                <a:gridCol w="2004499">
                  <a:extLst>
                    <a:ext uri="{9D8B030D-6E8A-4147-A177-3AD203B41FA5}">
                      <a16:colId xmlns:a16="http://schemas.microsoft.com/office/drawing/2014/main" val="3894683576"/>
                    </a:ext>
                  </a:extLst>
                </a:gridCol>
                <a:gridCol w="2179427">
                  <a:extLst>
                    <a:ext uri="{9D8B030D-6E8A-4147-A177-3AD203B41FA5}">
                      <a16:colId xmlns:a16="http://schemas.microsoft.com/office/drawing/2014/main" val="3597595502"/>
                    </a:ext>
                  </a:extLst>
                </a:gridCol>
                <a:gridCol w="2638697">
                  <a:extLst>
                    <a:ext uri="{9D8B030D-6E8A-4147-A177-3AD203B41FA5}">
                      <a16:colId xmlns:a16="http://schemas.microsoft.com/office/drawing/2014/main" val="1677063831"/>
                    </a:ext>
                  </a:extLst>
                </a:gridCol>
              </a:tblGrid>
              <a:tr h="2157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Study Event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25" marR="40525" marT="20263" marB="20263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Form(s)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Completed by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Focus of event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25" marR="40525" marT="20263" marB="20263"/>
                </a:tc>
                <a:extLst>
                  <a:ext uri="{0D108BD9-81ED-4DB2-BD59-A6C34878D82A}">
                    <a16:rowId xmlns:a16="http://schemas.microsoft.com/office/drawing/2014/main" val="2922624233"/>
                  </a:ext>
                </a:extLst>
              </a:tr>
              <a:tr h="9602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Screening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25" marR="40525" marT="20263" marB="20263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Screening form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e-Consent(s)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Pharmacy/QI Eligibility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Randomization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Research Coordinator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Research Coordinator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Pharmacist, QI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Research Coordinator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Screen and review participant for eligibility to randomize into study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25" marR="40525" marT="20263" marB="20263"/>
                </a:tc>
                <a:extLst>
                  <a:ext uri="{0D108BD9-81ED-4DB2-BD59-A6C34878D82A}">
                    <a16:rowId xmlns:a16="http://schemas.microsoft.com/office/drawing/2014/main" val="1783183233"/>
                  </a:ext>
                </a:extLst>
              </a:tr>
              <a:tr h="3967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CA" sz="1600">
                          <a:effectLst/>
                        </a:rPr>
                        <a:t>Baseline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25" marR="40525" marT="20263" marB="20263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Baseline Data Collection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Demographics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/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Research Coordinator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/>
                      </a:r>
                      <a:br>
                        <a:rPr lang="en-US" sz="1600">
                          <a:effectLst/>
                        </a:rPr>
                      </a:br>
                      <a:r>
                        <a:rPr lang="en-US" sz="1600">
                          <a:effectLst/>
                        </a:rPr>
                        <a:t>Collect Baseline data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25" marR="40525" marT="20263" marB="20263"/>
                </a:tc>
                <a:extLst>
                  <a:ext uri="{0D108BD9-81ED-4DB2-BD59-A6C34878D82A}">
                    <a16:rowId xmlns:a16="http://schemas.microsoft.com/office/drawing/2014/main" val="397915154"/>
                  </a:ext>
                </a:extLst>
              </a:tr>
              <a:tr h="5018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CA" sz="1600" dirty="0">
                          <a:effectLst/>
                        </a:rPr>
                        <a:t>Day </a:t>
                      </a:r>
                      <a:r>
                        <a:rPr lang="en-CA" sz="1600" dirty="0" smtClean="0">
                          <a:effectLst/>
                        </a:rPr>
                        <a:t>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25" marR="40525" marT="20263" marB="20263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Follow up Day 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Research Coordinator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To confirm receipt of study drug (intervention arms only), confirm follow-up procedure (all arms) and answer queries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25" marR="40525" marT="20263" marB="20263"/>
                </a:tc>
                <a:extLst>
                  <a:ext uri="{0D108BD9-81ED-4DB2-BD59-A6C34878D82A}">
                    <a16:rowId xmlns:a16="http://schemas.microsoft.com/office/drawing/2014/main" val="1398017356"/>
                  </a:ext>
                </a:extLst>
              </a:tr>
              <a:tr h="3896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CA" sz="1600" dirty="0">
                          <a:effectLst/>
                        </a:rPr>
                        <a:t>Day </a:t>
                      </a:r>
                      <a:r>
                        <a:rPr lang="en-CA" sz="1600" dirty="0" smtClean="0">
                          <a:effectLst/>
                        </a:rPr>
                        <a:t>4</a:t>
                      </a:r>
                      <a:r>
                        <a:rPr lang="en-CA" sz="1600" dirty="0">
                          <a:effectLst/>
                        </a:rPr>
                        <a:t/>
                      </a:r>
                      <a:br>
                        <a:rPr lang="en-CA" sz="1600" dirty="0">
                          <a:effectLst/>
                        </a:rPr>
                      </a:br>
                      <a:r>
                        <a:rPr lang="en-CA" sz="1400" dirty="0">
                          <a:effectLst/>
                        </a:rPr>
                        <a:t>(</a:t>
                      </a:r>
                      <a:r>
                        <a:rPr lang="en-CA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only if randomized to Intervention – </a:t>
                      </a:r>
                      <a:r>
                        <a:rPr lang="en-CA" sz="14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Paxlovid</a:t>
                      </a:r>
                      <a:r>
                        <a:rPr lang="en-CA" sz="1400" dirty="0">
                          <a:effectLst/>
                        </a:rPr>
                        <a:t>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25" marR="40525" marT="20263" marB="20263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Follow up Day 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Research Coordinator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To monitor side effects and concomitant medications usage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25" marR="40525" marT="20263" marB="20263"/>
                </a:tc>
                <a:extLst>
                  <a:ext uri="{0D108BD9-81ED-4DB2-BD59-A6C34878D82A}">
                    <a16:rowId xmlns:a16="http://schemas.microsoft.com/office/drawing/2014/main" val="3971247836"/>
                  </a:ext>
                </a:extLst>
              </a:tr>
            </a:tbl>
          </a:graphicData>
        </a:graphic>
      </p:graphicFrame>
      <p:sp>
        <p:nvSpPr>
          <p:cNvPr id="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57187" y="339802"/>
            <a:ext cx="2007189" cy="291643"/>
          </a:xfrm>
        </p:spPr>
        <p:txBody>
          <a:bodyPr/>
          <a:lstStyle/>
          <a:p>
            <a:r>
              <a:rPr lang="en-US" dirty="0"/>
              <a:t>STUDY OPERATIONS</a:t>
            </a:r>
          </a:p>
        </p:txBody>
      </p:sp>
    </p:spTree>
    <p:extLst>
      <p:ext uri="{BB962C8B-B14F-4D97-AF65-F5344CB8AC3E}">
        <p14:creationId xmlns:p14="http://schemas.microsoft.com/office/powerpoint/2010/main" val="137676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1148669"/>
              </p:ext>
            </p:extLst>
          </p:nvPr>
        </p:nvGraphicFramePr>
        <p:xfrm>
          <a:off x="261653" y="1753109"/>
          <a:ext cx="8765177" cy="4625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2554">
                  <a:extLst>
                    <a:ext uri="{9D8B030D-6E8A-4147-A177-3AD203B41FA5}">
                      <a16:colId xmlns:a16="http://schemas.microsoft.com/office/drawing/2014/main" val="469707254"/>
                    </a:ext>
                  </a:extLst>
                </a:gridCol>
                <a:gridCol w="2004499">
                  <a:extLst>
                    <a:ext uri="{9D8B030D-6E8A-4147-A177-3AD203B41FA5}">
                      <a16:colId xmlns:a16="http://schemas.microsoft.com/office/drawing/2014/main" val="2585607678"/>
                    </a:ext>
                  </a:extLst>
                </a:gridCol>
                <a:gridCol w="2179427">
                  <a:extLst>
                    <a:ext uri="{9D8B030D-6E8A-4147-A177-3AD203B41FA5}">
                      <a16:colId xmlns:a16="http://schemas.microsoft.com/office/drawing/2014/main" val="2864289701"/>
                    </a:ext>
                  </a:extLst>
                </a:gridCol>
                <a:gridCol w="2638697">
                  <a:extLst>
                    <a:ext uri="{9D8B030D-6E8A-4147-A177-3AD203B41FA5}">
                      <a16:colId xmlns:a16="http://schemas.microsoft.com/office/drawing/2014/main" val="3523035947"/>
                    </a:ext>
                  </a:extLst>
                </a:gridCol>
              </a:tblGrid>
              <a:tr h="4103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Study Event</a:t>
                      </a:r>
                    </a:p>
                  </a:txBody>
                  <a:tcPr marL="40525" marR="40525" marT="20263" marB="20263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Form</a:t>
                      </a:r>
                      <a:r>
                        <a:rPr lang="en-US" sz="1600" b="1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(s)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Completed by: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Focus of event</a:t>
                      </a:r>
                    </a:p>
                  </a:txBody>
                  <a:tcPr marL="40525" marR="40525" marT="20263" marB="20263"/>
                </a:tc>
                <a:extLst>
                  <a:ext uri="{0D108BD9-81ED-4DB2-BD59-A6C34878D82A}">
                    <a16:rowId xmlns:a16="http://schemas.microsoft.com/office/drawing/2014/main" val="2486773720"/>
                  </a:ext>
                </a:extLst>
              </a:tr>
              <a:tr h="4103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CA" sz="1600" dirty="0">
                          <a:effectLst/>
                        </a:rPr>
                        <a:t>Day 1-14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25" marR="40525" marT="20263" marB="20263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Day 1-14 Daily Diary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Flu Pro Plus or Standard Daily Diary (as assigned)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</a:rPr>
                        <a:t>Participant</a:t>
                      </a:r>
                      <a:r>
                        <a:rPr lang="en-US" sz="1600" baseline="0" dirty="0">
                          <a:effectLst/>
                        </a:rPr>
                        <a:t> and/or RC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25" marR="40525" marT="20263" marB="20263"/>
                </a:tc>
                <a:extLst>
                  <a:ext uri="{0D108BD9-81ED-4DB2-BD59-A6C34878D82A}">
                    <a16:rowId xmlns:a16="http://schemas.microsoft.com/office/drawing/2014/main" val="1917227074"/>
                  </a:ext>
                </a:extLst>
              </a:tr>
              <a:tr h="3896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CA" sz="1600" dirty="0" smtClean="0">
                          <a:effectLst/>
                        </a:rPr>
                        <a:t>Day 21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25" marR="40525" marT="20263" marB="2026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 smtClean="0">
                          <a:effectLst/>
                        </a:rPr>
                        <a:t>Follow up at 21 days</a:t>
                      </a:r>
                      <a:endParaRPr lang="en-US" sz="16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</a:rPr>
                        <a:t>Participant</a:t>
                      </a:r>
                      <a:r>
                        <a:rPr lang="en-US" sz="1600" baseline="0" dirty="0">
                          <a:effectLst/>
                        </a:rPr>
                        <a:t> and/or RC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Focus on time to recover, health service use, early discontinuation and quality of life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25" marR="40525" marT="20263" marB="20263"/>
                </a:tc>
                <a:extLst>
                  <a:ext uri="{0D108BD9-81ED-4DB2-BD59-A6C34878D82A}">
                    <a16:rowId xmlns:a16="http://schemas.microsoft.com/office/drawing/2014/main" val="2731271028"/>
                  </a:ext>
                </a:extLst>
              </a:tr>
              <a:tr h="3364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CA" sz="1600" dirty="0" smtClean="0">
                          <a:effectLst/>
                        </a:rPr>
                        <a:t>Day 28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25" marR="40525" marT="20263" marB="20263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CA" sz="1600" dirty="0" smtClean="0">
                          <a:effectLst/>
                        </a:rPr>
                        <a:t>Follow up at 21 days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</a:rPr>
                        <a:t>Participant</a:t>
                      </a:r>
                      <a:r>
                        <a:rPr lang="en-US" sz="1600" baseline="0" dirty="0">
                          <a:effectLst/>
                        </a:rPr>
                        <a:t> and/or RC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Focus on time to recover, health service use and quality of life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25" marR="40525" marT="20263" marB="20263"/>
                </a:tc>
                <a:extLst>
                  <a:ext uri="{0D108BD9-81ED-4DB2-BD59-A6C34878D82A}">
                    <a16:rowId xmlns:a16="http://schemas.microsoft.com/office/drawing/2014/main" val="2402888581"/>
                  </a:ext>
                </a:extLst>
              </a:tr>
              <a:tr h="3364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CA" sz="1600" dirty="0" smtClean="0">
                          <a:effectLst/>
                        </a:rPr>
                        <a:t>Day 90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25" marR="40525" marT="20263" marB="20263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CA" sz="1600" dirty="0" smtClean="0">
                          <a:effectLst/>
                        </a:rPr>
                        <a:t>Follow up at 90 days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</a:rPr>
                        <a:t>Participant</a:t>
                      </a:r>
                      <a:r>
                        <a:rPr lang="en-US" sz="1600" baseline="0" dirty="0">
                          <a:effectLst/>
                        </a:rPr>
                        <a:t> and/or RC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Focus on health service use, long COVID, and quality of life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25" marR="40525" marT="20263" marB="20263"/>
                </a:tc>
                <a:extLst>
                  <a:ext uri="{0D108BD9-81ED-4DB2-BD59-A6C34878D82A}">
                    <a16:rowId xmlns:a16="http://schemas.microsoft.com/office/drawing/2014/main" val="784450090"/>
                  </a:ext>
                </a:extLst>
              </a:tr>
              <a:tr h="3364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Week 36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25" marR="40525" marT="20263" marB="2026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Follow up at 36 weeks</a:t>
                      </a:r>
                      <a:endParaRPr lang="en-US" sz="16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</a:rPr>
                        <a:t>Participant</a:t>
                      </a:r>
                      <a:r>
                        <a:rPr lang="en-US" sz="1600" baseline="0" dirty="0">
                          <a:effectLst/>
                        </a:rPr>
                        <a:t> and/or RC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Focus on health service use, long COVID, and quality of life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25" marR="40525" marT="20263" marB="20263"/>
                </a:tc>
                <a:extLst>
                  <a:ext uri="{0D108BD9-81ED-4DB2-BD59-A6C34878D82A}">
                    <a16:rowId xmlns:a16="http://schemas.microsoft.com/office/drawing/2014/main" val="3338655512"/>
                  </a:ext>
                </a:extLst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61653" y="733260"/>
            <a:ext cx="6944689" cy="609526"/>
          </a:xfrm>
        </p:spPr>
        <p:txBody>
          <a:bodyPr>
            <a:noAutofit/>
          </a:bodyPr>
          <a:lstStyle/>
          <a:p>
            <a:pPr algn="l"/>
            <a:r>
              <a:rPr lang="en-US" sz="2800" u="sng" dirty="0"/>
              <a:t>Study Visits and Data Collection forms</a:t>
            </a:r>
          </a:p>
        </p:txBody>
      </p:sp>
    </p:spTree>
    <p:extLst>
      <p:ext uri="{BB962C8B-B14F-4D97-AF65-F5344CB8AC3E}">
        <p14:creationId xmlns:p14="http://schemas.microsoft.com/office/powerpoint/2010/main" val="58396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871645"/>
              </p:ext>
            </p:extLst>
          </p:nvPr>
        </p:nvGraphicFramePr>
        <p:xfrm>
          <a:off x="293850" y="1055676"/>
          <a:ext cx="8765177" cy="2157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2554">
                  <a:extLst>
                    <a:ext uri="{9D8B030D-6E8A-4147-A177-3AD203B41FA5}">
                      <a16:colId xmlns:a16="http://schemas.microsoft.com/office/drawing/2014/main" val="469707254"/>
                    </a:ext>
                  </a:extLst>
                </a:gridCol>
                <a:gridCol w="2004499">
                  <a:extLst>
                    <a:ext uri="{9D8B030D-6E8A-4147-A177-3AD203B41FA5}">
                      <a16:colId xmlns:a16="http://schemas.microsoft.com/office/drawing/2014/main" val="2585607678"/>
                    </a:ext>
                  </a:extLst>
                </a:gridCol>
                <a:gridCol w="2179427">
                  <a:extLst>
                    <a:ext uri="{9D8B030D-6E8A-4147-A177-3AD203B41FA5}">
                      <a16:colId xmlns:a16="http://schemas.microsoft.com/office/drawing/2014/main" val="2864289701"/>
                    </a:ext>
                  </a:extLst>
                </a:gridCol>
                <a:gridCol w="2638697">
                  <a:extLst>
                    <a:ext uri="{9D8B030D-6E8A-4147-A177-3AD203B41FA5}">
                      <a16:colId xmlns:a16="http://schemas.microsoft.com/office/drawing/2014/main" val="3523035947"/>
                    </a:ext>
                  </a:extLst>
                </a:gridCol>
              </a:tblGrid>
              <a:tr h="4103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Study Event</a:t>
                      </a:r>
                    </a:p>
                  </a:txBody>
                  <a:tcPr marL="40525" marR="40525" marT="20263" marB="20263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Form</a:t>
                      </a:r>
                      <a:r>
                        <a:rPr lang="en-US" sz="1600" b="1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(s)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Completed by: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Focus of event</a:t>
                      </a:r>
                    </a:p>
                  </a:txBody>
                  <a:tcPr marL="40525" marR="40525" marT="20263" marB="20263"/>
                </a:tc>
                <a:extLst>
                  <a:ext uri="{0D108BD9-81ED-4DB2-BD59-A6C34878D82A}">
                    <a16:rowId xmlns:a16="http://schemas.microsoft.com/office/drawing/2014/main" val="2486773720"/>
                  </a:ext>
                </a:extLst>
              </a:tr>
              <a:tr h="5018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Study Completion</a:t>
                      </a:r>
                    </a:p>
                  </a:txBody>
                  <a:tcPr marL="40525" marR="40525" marT="20263" marB="20263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End of Study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Research Coordinator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 be completed upon exiting, withdrawal</a:t>
                      </a:r>
                      <a:r>
                        <a:rPr lang="en-US" sz="160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or completing the study.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25" marR="40525" marT="20263" marB="20263"/>
                </a:tc>
                <a:extLst>
                  <a:ext uri="{0D108BD9-81ED-4DB2-BD59-A6C34878D82A}">
                    <a16:rowId xmlns:a16="http://schemas.microsoft.com/office/drawing/2014/main" val="574640145"/>
                  </a:ext>
                </a:extLst>
              </a:tr>
              <a:tr h="5018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Study Treatment</a:t>
                      </a:r>
                      <a:br>
                        <a:rPr lang="en-U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600" dirty="0" smtClean="0">
                          <a:solidFill>
                            <a:srgbClr val="EB6F0A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(only if randomized to receive IP)</a:t>
                      </a:r>
                      <a:endParaRPr lang="en-US" sz="1600" dirty="0">
                        <a:solidFill>
                          <a:srgbClr val="EB6F0A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25" marR="40525" marT="20263" marB="20263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Study Treatment Completion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Research Coordinator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IP compliance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25" marR="40525" marT="20263" marB="20263"/>
                </a:tc>
                <a:extLst>
                  <a:ext uri="{0D108BD9-81ED-4DB2-BD59-A6C34878D82A}">
                    <a16:rowId xmlns:a16="http://schemas.microsoft.com/office/drawing/2014/main" val="2388420285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2151014"/>
              </p:ext>
            </p:extLst>
          </p:nvPr>
        </p:nvGraphicFramePr>
        <p:xfrm>
          <a:off x="293851" y="3862081"/>
          <a:ext cx="8453108" cy="2467387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6208829">
                  <a:extLst>
                    <a:ext uri="{9D8B030D-6E8A-4147-A177-3AD203B41FA5}">
                      <a16:colId xmlns:a16="http://schemas.microsoft.com/office/drawing/2014/main" val="1564276431"/>
                    </a:ext>
                  </a:extLst>
                </a:gridCol>
                <a:gridCol w="2244279">
                  <a:extLst>
                    <a:ext uri="{9D8B030D-6E8A-4147-A177-3AD203B41FA5}">
                      <a16:colId xmlns:a16="http://schemas.microsoft.com/office/drawing/2014/main" val="1923507773"/>
                    </a:ext>
                  </a:extLst>
                </a:gridCol>
              </a:tblGrid>
              <a:tr h="36328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1600" b="0" dirty="0">
                          <a:effectLst/>
                        </a:rPr>
                        <a:t>Study Events</a:t>
                      </a:r>
                      <a:endParaRPr lang="en-AU" sz="16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914" marR="629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1600" b="0" dirty="0">
                          <a:effectLst/>
                        </a:rPr>
                        <a:t>As Needed</a:t>
                      </a:r>
                      <a:endParaRPr lang="en-AU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914" marR="62914" marT="0" marB="0" anchor="ctr"/>
                </a:tc>
                <a:extLst>
                  <a:ext uri="{0D108BD9-81ED-4DB2-BD59-A6C34878D82A}">
                    <a16:rowId xmlns:a16="http://schemas.microsoft.com/office/drawing/2014/main" val="1785020872"/>
                  </a:ext>
                </a:extLst>
              </a:tr>
              <a:tr h="3506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1600" b="0" dirty="0">
                          <a:effectLst/>
                        </a:rPr>
                        <a:t>COVID-19 Vaccination Updates</a:t>
                      </a:r>
                      <a:endParaRPr lang="en-AU" sz="16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914" marR="629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1600" b="0" dirty="0">
                          <a:effectLst/>
                          <a:sym typeface="Wingdings" panose="05000000000000000000" pitchFamily="2" charset="2"/>
                        </a:rPr>
                        <a:t></a:t>
                      </a:r>
                      <a:endParaRPr lang="en-AU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914" marR="62914" marT="0" marB="0" anchor="ctr"/>
                </a:tc>
                <a:extLst>
                  <a:ext uri="{0D108BD9-81ED-4DB2-BD59-A6C34878D82A}">
                    <a16:rowId xmlns:a16="http://schemas.microsoft.com/office/drawing/2014/main" val="907556132"/>
                  </a:ext>
                </a:extLst>
              </a:tr>
              <a:tr h="3506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1600" b="0" dirty="0" smtClean="0">
                          <a:effectLst/>
                        </a:rPr>
                        <a:t>Hospitalisation/Emergency Visit/Death  </a:t>
                      </a:r>
                      <a:endParaRPr lang="en-AU" sz="16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914" marR="629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1600" b="0" dirty="0">
                          <a:effectLst/>
                          <a:sym typeface="Wingdings" panose="05000000000000000000" pitchFamily="2" charset="2"/>
                        </a:rPr>
                        <a:t></a:t>
                      </a:r>
                      <a:endParaRPr lang="en-AU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914" marR="62914" marT="0" marB="0" anchor="ctr"/>
                </a:tc>
                <a:extLst>
                  <a:ext uri="{0D108BD9-81ED-4DB2-BD59-A6C34878D82A}">
                    <a16:rowId xmlns:a16="http://schemas.microsoft.com/office/drawing/2014/main" val="2062919974"/>
                  </a:ext>
                </a:extLst>
              </a:tr>
              <a:tr h="3506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1600" b="0" dirty="0">
                          <a:effectLst/>
                        </a:rPr>
                        <a:t>Adverse</a:t>
                      </a:r>
                      <a:r>
                        <a:rPr lang="en-AU" sz="1600" b="0" baseline="0" dirty="0">
                          <a:effectLst/>
                        </a:rPr>
                        <a:t> Events and Serious Adverse Events</a:t>
                      </a:r>
                      <a:endParaRPr lang="en-AU" sz="16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914" marR="629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1600" b="0" dirty="0">
                          <a:effectLst/>
                          <a:sym typeface="Wingdings" panose="05000000000000000000" pitchFamily="2" charset="2"/>
                        </a:rPr>
                        <a:t></a:t>
                      </a:r>
                      <a:endParaRPr lang="en-AU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914" marR="62914" marT="0" marB="0" anchor="ctr"/>
                </a:tc>
                <a:extLst>
                  <a:ext uri="{0D108BD9-81ED-4DB2-BD59-A6C34878D82A}">
                    <a16:rowId xmlns:a16="http://schemas.microsoft.com/office/drawing/2014/main" val="930006335"/>
                  </a:ext>
                </a:extLst>
              </a:tr>
              <a:tr h="3506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1600" b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Comorbidity Log</a:t>
                      </a:r>
                      <a:endParaRPr lang="en-AU" sz="16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914" marR="62914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effectLst/>
                          <a:sym typeface="Wingdings" panose="05000000000000000000" pitchFamily="2" charset="2"/>
                        </a:rPr>
                        <a:t></a:t>
                      </a:r>
                      <a:endParaRPr lang="en-AU" sz="1600" b="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914" marR="62914" marT="0" marB="0" anchor="ctr"/>
                </a:tc>
                <a:extLst>
                  <a:ext uri="{0D108BD9-81ED-4DB2-BD59-A6C34878D82A}">
                    <a16:rowId xmlns:a16="http://schemas.microsoft.com/office/drawing/2014/main" val="2594917891"/>
                  </a:ext>
                </a:extLst>
              </a:tr>
              <a:tr h="3506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1600" b="0" dirty="0">
                          <a:effectLst/>
                        </a:rPr>
                        <a:t>Concomitant Medications</a:t>
                      </a:r>
                      <a:endParaRPr lang="en-AU" sz="16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914" marR="62914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600" b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sym typeface="Wingdings" panose="05000000000000000000" pitchFamily="2" charset="2"/>
                        </a:rPr>
                        <a:t></a:t>
                      </a:r>
                      <a:endParaRPr kumimoji="0" lang="en-A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914" marR="62914" marT="0" marB="0" anchor="ctr"/>
                </a:tc>
                <a:extLst>
                  <a:ext uri="{0D108BD9-81ED-4DB2-BD59-A6C34878D82A}">
                    <a16:rowId xmlns:a16="http://schemas.microsoft.com/office/drawing/2014/main" val="1895547103"/>
                  </a:ext>
                </a:extLst>
              </a:tr>
              <a:tr h="3506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1600" b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Protocol Deviation</a:t>
                      </a:r>
                      <a:endParaRPr lang="en-AU" sz="16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914" marR="62914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effectLst/>
                          <a:sym typeface="Wingdings" panose="05000000000000000000" pitchFamily="2" charset="2"/>
                        </a:rPr>
                        <a:t></a:t>
                      </a:r>
                      <a:endParaRPr lang="en-AU" sz="1600" b="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914" marR="62914" marT="0" marB="0" anchor="ctr"/>
                </a:tc>
                <a:extLst>
                  <a:ext uri="{0D108BD9-81ED-4DB2-BD59-A6C34878D82A}">
                    <a16:rowId xmlns:a16="http://schemas.microsoft.com/office/drawing/2014/main" val="2780891303"/>
                  </a:ext>
                </a:extLst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293850" y="207619"/>
            <a:ext cx="6869517" cy="6095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kern="1200">
                <a:solidFill>
                  <a:srgbClr val="563E82"/>
                </a:solidFill>
                <a:latin typeface="MarkPro" panose="020B0504020101010102" pitchFamily="34" charset="77"/>
                <a:ea typeface="+mj-ea"/>
                <a:cs typeface="+mj-cs"/>
              </a:defRPr>
            </a:lvl1pPr>
          </a:lstStyle>
          <a:p>
            <a:pPr algn="l"/>
            <a:r>
              <a:rPr lang="en-US" sz="2400" u="sng" dirty="0"/>
              <a:t>Study Visits and Data Collection forms</a:t>
            </a:r>
          </a:p>
        </p:txBody>
      </p:sp>
    </p:spTree>
    <p:extLst>
      <p:ext uri="{BB962C8B-B14F-4D97-AF65-F5344CB8AC3E}">
        <p14:creationId xmlns:p14="http://schemas.microsoft.com/office/powerpoint/2010/main" val="314037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24146" y="618993"/>
            <a:ext cx="7886700" cy="769069"/>
          </a:xfrm>
        </p:spPr>
        <p:txBody>
          <a:bodyPr/>
          <a:lstStyle/>
          <a:p>
            <a:r>
              <a:rPr lang="en-US" b="1" u="sng" dirty="0">
                <a:latin typeface="+mj-lt"/>
              </a:rPr>
              <a:t>Site Activation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50271" y="1365335"/>
            <a:ext cx="7886700" cy="5180524"/>
          </a:xfrm>
        </p:spPr>
        <p:txBody>
          <a:bodyPr>
            <a:noAutofit/>
          </a:bodyPr>
          <a:lstStyle/>
          <a:p>
            <a:r>
              <a:rPr lang="en-US" dirty="0">
                <a:latin typeface="+mn-lt"/>
              </a:rPr>
              <a:t>Sites may enroll participants in the study </a:t>
            </a:r>
            <a:r>
              <a:rPr lang="en-US" b="1" u="sng" dirty="0">
                <a:latin typeface="+mn-lt"/>
              </a:rPr>
              <a:t>only after they have been activated</a:t>
            </a:r>
            <a:r>
              <a:rPr lang="en-US" dirty="0">
                <a:latin typeface="+mn-lt"/>
              </a:rPr>
              <a:t> by the AHRC. Sites must provide the below documents to AHRC and complete a SIV in order to be activated.</a:t>
            </a:r>
          </a:p>
          <a:p>
            <a:pPr marL="971550" lvl="1" indent="-285750"/>
            <a:r>
              <a:rPr lang="en-US" sz="1400" dirty="0">
                <a:latin typeface="+mn-lt"/>
              </a:rPr>
              <a:t>IRB/REB Approval</a:t>
            </a:r>
          </a:p>
          <a:p>
            <a:pPr marL="971550" lvl="1" indent="-285750"/>
            <a:r>
              <a:rPr lang="en-US" sz="1400" dirty="0">
                <a:latin typeface="+mn-lt"/>
              </a:rPr>
              <a:t>IRB/REB Membership List</a:t>
            </a:r>
          </a:p>
          <a:p>
            <a:pPr marL="971550" lvl="1" indent="-285750"/>
            <a:r>
              <a:rPr lang="en-US" sz="1400" dirty="0">
                <a:latin typeface="+mn-lt"/>
              </a:rPr>
              <a:t>Local Informed Consent Forms</a:t>
            </a:r>
          </a:p>
          <a:p>
            <a:pPr marL="971550" lvl="1" indent="-285750"/>
            <a:r>
              <a:rPr lang="en-US" sz="1400" dirty="0">
                <a:latin typeface="+mn-lt"/>
              </a:rPr>
              <a:t>Protocol Signature Page</a:t>
            </a:r>
          </a:p>
          <a:p>
            <a:pPr marL="971550" lvl="1" indent="-285750"/>
            <a:r>
              <a:rPr lang="en-US" sz="1400" dirty="0">
                <a:latin typeface="+mn-lt"/>
              </a:rPr>
              <a:t>Qualified Investigator Undertaking (QIU</a:t>
            </a:r>
            <a:r>
              <a:rPr lang="en-US" sz="1400" dirty="0" smtClean="0">
                <a:latin typeface="+mn-lt"/>
              </a:rPr>
              <a:t>)</a:t>
            </a:r>
          </a:p>
          <a:p>
            <a:pPr marL="971550" lvl="1" indent="-285750"/>
            <a:r>
              <a:rPr lang="en-US" sz="1400" dirty="0" smtClean="0">
                <a:latin typeface="+mn-lt"/>
              </a:rPr>
              <a:t>Clinical Trial Site Information (CTSI)</a:t>
            </a:r>
            <a:endParaRPr lang="en-US" sz="1400" dirty="0">
              <a:latin typeface="+mn-lt"/>
            </a:endParaRPr>
          </a:p>
          <a:p>
            <a:pPr marL="971550" lvl="1" indent="-285750"/>
            <a:r>
              <a:rPr lang="en-US" sz="1400" dirty="0">
                <a:latin typeface="+mn-lt"/>
              </a:rPr>
              <a:t>Site Contact Sheet</a:t>
            </a:r>
          </a:p>
          <a:p>
            <a:pPr marL="971550" lvl="1" indent="-285750"/>
            <a:r>
              <a:rPr lang="en-US" sz="1400" dirty="0">
                <a:latin typeface="+mn-lt"/>
              </a:rPr>
              <a:t>Study Task Delegation Log</a:t>
            </a:r>
          </a:p>
          <a:p>
            <a:pPr marL="971550" lvl="1" indent="-285750"/>
            <a:r>
              <a:rPr lang="en-US" sz="1400" dirty="0">
                <a:latin typeface="+mn-lt"/>
              </a:rPr>
              <a:t>Site Training </a:t>
            </a:r>
            <a:r>
              <a:rPr lang="en-US" sz="1400" dirty="0" smtClean="0">
                <a:latin typeface="+mn-lt"/>
              </a:rPr>
              <a:t>Logs</a:t>
            </a:r>
            <a:endParaRPr lang="en-US" sz="1400" dirty="0">
              <a:latin typeface="+mn-lt"/>
            </a:endParaRPr>
          </a:p>
          <a:p>
            <a:pPr marL="971550" lvl="1" indent="-285750"/>
            <a:r>
              <a:rPr lang="en-US" sz="1400" dirty="0">
                <a:latin typeface="+mn-lt"/>
              </a:rPr>
              <a:t>CV, GCP, TCPS2, Division 5</a:t>
            </a:r>
          </a:p>
          <a:p>
            <a:pPr marL="971550" lvl="1" indent="-285750"/>
            <a:r>
              <a:rPr lang="en-US" sz="1400" dirty="0">
                <a:latin typeface="+mn-lt"/>
              </a:rPr>
              <a:t>Medical </a:t>
            </a:r>
            <a:r>
              <a:rPr lang="en-US" sz="1400" dirty="0" smtClean="0">
                <a:latin typeface="+mn-lt"/>
              </a:rPr>
              <a:t>License (for MDs and Pharmacists</a:t>
            </a:r>
            <a:r>
              <a:rPr lang="en-US" sz="1400" dirty="0" smtClean="0">
                <a:latin typeface="+mn-lt"/>
              </a:rPr>
              <a:t>)</a:t>
            </a:r>
            <a:endParaRPr lang="en-US" sz="1400" dirty="0">
              <a:latin typeface="+mn-lt"/>
            </a:endParaRPr>
          </a:p>
          <a:p>
            <a:pPr marL="971550" lvl="1" indent="-285750"/>
            <a:r>
              <a:rPr lang="en-US" sz="1400" dirty="0" err="1">
                <a:latin typeface="+mn-lt"/>
              </a:rPr>
              <a:t>REDCap</a:t>
            </a:r>
            <a:r>
              <a:rPr lang="en-US" sz="1400" dirty="0">
                <a:latin typeface="+mn-lt"/>
              </a:rPr>
              <a:t> Academic and </a:t>
            </a:r>
            <a:r>
              <a:rPr lang="en-US" sz="1400" dirty="0" err="1" smtClean="0">
                <a:latin typeface="+mn-lt"/>
              </a:rPr>
              <a:t>REDCap</a:t>
            </a:r>
            <a:r>
              <a:rPr lang="en-US" sz="1400" dirty="0" smtClean="0">
                <a:latin typeface="+mn-lt"/>
              </a:rPr>
              <a:t> Cloud </a:t>
            </a:r>
            <a:r>
              <a:rPr lang="en-US" sz="1400" dirty="0">
                <a:latin typeface="+mn-lt"/>
              </a:rPr>
              <a:t>Account activation forms</a:t>
            </a:r>
          </a:p>
          <a:p>
            <a:pPr marL="114300">
              <a:lnSpc>
                <a:spcPct val="100000"/>
              </a:lnSpc>
              <a:spcBef>
                <a:spcPct val="20000"/>
              </a:spcBef>
              <a:buClr>
                <a:srgbClr val="A9A57C"/>
              </a:buClr>
            </a:pP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Once </a:t>
            </a:r>
            <a:r>
              <a:rPr lang="en-US" dirty="0">
                <a:latin typeface="+mn-lt"/>
              </a:rPr>
              <a:t>all required REB and regulatory documents are in place, the AHRC project lead will send a </a:t>
            </a:r>
            <a:r>
              <a:rPr lang="en-US" b="1" dirty="0">
                <a:latin typeface="+mn-lt"/>
              </a:rPr>
              <a:t>Site Activation confirmation letter/email</a:t>
            </a:r>
            <a:r>
              <a:rPr lang="en-US" dirty="0">
                <a:latin typeface="+mn-lt"/>
              </a:rPr>
              <a:t> to the site. The CTSI will be sent to </a:t>
            </a:r>
            <a:r>
              <a:rPr lang="en-US" dirty="0" smtClean="0">
                <a:latin typeface="+mn-lt"/>
              </a:rPr>
              <a:t>Health Canada </a:t>
            </a:r>
            <a:r>
              <a:rPr lang="en-US" dirty="0">
                <a:latin typeface="+mn-lt"/>
              </a:rPr>
              <a:t>as well.  </a:t>
            </a:r>
          </a:p>
          <a:p>
            <a:pPr marL="114300">
              <a:lnSpc>
                <a:spcPct val="100000"/>
              </a:lnSpc>
              <a:spcBef>
                <a:spcPct val="20000"/>
              </a:spcBef>
              <a:buClr>
                <a:srgbClr val="A9A57C"/>
              </a:buClr>
            </a:pPr>
            <a:r>
              <a:rPr lang="en-US" b="1" u="sng" dirty="0">
                <a:solidFill>
                  <a:srgbClr val="FF0000"/>
                </a:solidFill>
                <a:latin typeface="+mn-lt"/>
              </a:rPr>
              <a:t>Please note, your site must receive the Site Activation Letter prior to </a:t>
            </a:r>
            <a:r>
              <a:rPr lang="en-US" b="1" u="sng" dirty="0" smtClean="0">
                <a:solidFill>
                  <a:srgbClr val="FF0000"/>
                </a:solidFill>
                <a:latin typeface="+mn-lt"/>
              </a:rPr>
              <a:t>initiating recruitment and screening.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57187" y="339802"/>
            <a:ext cx="1798184" cy="291643"/>
          </a:xfrm>
        </p:spPr>
        <p:txBody>
          <a:bodyPr/>
          <a:lstStyle/>
          <a:p>
            <a:r>
              <a:rPr lang="en-US" dirty="0"/>
              <a:t>STUDY OPERATIONS</a:t>
            </a:r>
          </a:p>
        </p:txBody>
      </p:sp>
    </p:spTree>
    <p:extLst>
      <p:ext uri="{BB962C8B-B14F-4D97-AF65-F5344CB8AC3E}">
        <p14:creationId xmlns:p14="http://schemas.microsoft.com/office/powerpoint/2010/main" val="198155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77" y="631445"/>
            <a:ext cx="7886700" cy="627713"/>
          </a:xfrm>
        </p:spPr>
        <p:txBody>
          <a:bodyPr/>
          <a:lstStyle/>
          <a:p>
            <a:r>
              <a:rPr lang="en-US" b="1" u="sng" dirty="0"/>
              <a:t>Monitoring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35577" y="1250978"/>
            <a:ext cx="7886700" cy="3723937"/>
          </a:xfrm>
        </p:spPr>
        <p:txBody>
          <a:bodyPr>
            <a:normAutofit/>
          </a:bodyPr>
          <a:lstStyle/>
          <a:p>
            <a:r>
              <a:rPr lang="en-US" sz="1800" dirty="0">
                <a:latin typeface="+mn-lt"/>
              </a:rPr>
              <a:t>AHRC will be responsible for conducting remote monitoring.</a:t>
            </a:r>
          </a:p>
          <a:p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Remote Monitoring </a:t>
            </a:r>
            <a:r>
              <a:rPr lang="en-US" sz="1800" dirty="0">
                <a:latin typeface="+mn-lt"/>
              </a:rPr>
              <a:t>scheme will be composed of: </a:t>
            </a:r>
          </a:p>
          <a:p>
            <a:pPr lvl="1" indent="0">
              <a:buNone/>
            </a:pPr>
            <a:endParaRPr lang="en-US" sz="1800" dirty="0">
              <a:latin typeface="+mn-lt"/>
            </a:endParaRPr>
          </a:p>
          <a:p>
            <a:pPr lvl="1" indent="0">
              <a:buNone/>
            </a:pPr>
            <a:endParaRPr lang="en-US" sz="1800" b="1" dirty="0">
              <a:latin typeface="+mn-lt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986975"/>
              </p:ext>
            </p:extLst>
          </p:nvPr>
        </p:nvGraphicFramePr>
        <p:xfrm>
          <a:off x="535577" y="1927385"/>
          <a:ext cx="8294913" cy="5035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9324">
                  <a:extLst>
                    <a:ext uri="{9D8B030D-6E8A-4147-A177-3AD203B41FA5}">
                      <a16:colId xmlns:a16="http://schemas.microsoft.com/office/drawing/2014/main" val="485832469"/>
                    </a:ext>
                  </a:extLst>
                </a:gridCol>
                <a:gridCol w="2703614">
                  <a:extLst>
                    <a:ext uri="{9D8B030D-6E8A-4147-A177-3AD203B41FA5}">
                      <a16:colId xmlns:a16="http://schemas.microsoft.com/office/drawing/2014/main" val="3309374891"/>
                    </a:ext>
                  </a:extLst>
                </a:gridCol>
                <a:gridCol w="3551975">
                  <a:extLst>
                    <a:ext uri="{9D8B030D-6E8A-4147-A177-3AD203B41FA5}">
                      <a16:colId xmlns:a16="http://schemas.microsoft.com/office/drawing/2014/main" val="3584626701"/>
                    </a:ext>
                  </a:extLst>
                </a:gridCol>
              </a:tblGrid>
              <a:tr h="567535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 of Monitoring Visit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Occurrence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</a:t>
                      </a: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will be reviewed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b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1767376"/>
                  </a:ext>
                </a:extLst>
              </a:tr>
              <a:tr h="701073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Source 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Verification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of randomized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participants 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 each Hub chosen at random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accuracy and completeness of </a:t>
                      </a: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eCRF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source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verification of critical data 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variables</a:t>
                      </a:r>
                      <a:b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6657037"/>
                  </a:ext>
                </a:extLst>
              </a:tr>
              <a:tr h="1502299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Interim 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Monitoring Visit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Scheduled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after 5 participants are randomized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Review of Investigator Site File and IP accountability </a:t>
                      </a: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 review of the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Informed Consent Process and 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ICFs</a:t>
                      </a:r>
                      <a:b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Participant records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Informed consent, eligibility, safety and critical data 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variables</a:t>
                      </a:r>
                      <a:b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3583267"/>
                  </a:ext>
                </a:extLst>
              </a:tr>
              <a:tr h="90138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 Visit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Schedule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 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after all participants have completed study assessments and all data entered into the </a:t>
                      </a:r>
                      <a:r>
                        <a:rPr lang="en-US" sz="12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eCRF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Source 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verification before database </a:t>
                      </a: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lock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4097441"/>
                  </a:ext>
                </a:extLst>
              </a:tr>
              <a:tr h="90138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For-Cause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Monitoring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Scheduled at anytime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mainly 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 to data quality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Will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check for d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ata quality </a:t>
                      </a: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issues</a:t>
                      </a:r>
                      <a:b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 Source data verification for 3 selected randomized participants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8449027"/>
                  </a:ext>
                </a:extLst>
              </a:tr>
            </a:tbl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57188" y="339802"/>
            <a:ext cx="1837372" cy="291643"/>
          </a:xfrm>
        </p:spPr>
        <p:txBody>
          <a:bodyPr/>
          <a:lstStyle/>
          <a:p>
            <a:r>
              <a:rPr lang="en-US" dirty="0" smtClean="0"/>
              <a:t>STUDY OPERATIONS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58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1004113"/>
            <a:ext cx="7886700" cy="615681"/>
          </a:xfrm>
        </p:spPr>
        <p:txBody>
          <a:bodyPr/>
          <a:lstStyle/>
          <a:p>
            <a:r>
              <a:rPr lang="en-US" b="1" u="sng" dirty="0" smtClean="0"/>
              <a:t>Data Collection Instruments</a:t>
            </a:r>
            <a:endParaRPr lang="en-US" b="1" u="sng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079851052"/>
              </p:ext>
            </p:extLst>
          </p:nvPr>
        </p:nvGraphicFramePr>
        <p:xfrm>
          <a:off x="233776" y="3019926"/>
          <a:ext cx="8789908" cy="36282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57187" y="339802"/>
            <a:ext cx="1889623" cy="291643"/>
          </a:xfrm>
        </p:spPr>
        <p:txBody>
          <a:bodyPr/>
          <a:lstStyle/>
          <a:p>
            <a:r>
              <a:rPr lang="en-US" dirty="0" smtClean="0"/>
              <a:t>DATA COLLECTION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5326" y="1804737"/>
            <a:ext cx="80491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CanTreatCOVID</a:t>
            </a:r>
            <a:r>
              <a:rPr lang="en-US" dirty="0" smtClean="0"/>
              <a:t> data collection forms is housed on two databases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	</a:t>
            </a:r>
            <a:r>
              <a:rPr lang="en-US" dirty="0" err="1" smtClean="0"/>
              <a:t>REDCap</a:t>
            </a:r>
            <a:r>
              <a:rPr lang="en-US" dirty="0" smtClean="0"/>
              <a:t> Academic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REDCap</a:t>
            </a:r>
            <a:r>
              <a:rPr lang="en-US" dirty="0" smtClean="0"/>
              <a:t> </a:t>
            </a:r>
            <a:r>
              <a:rPr lang="en-US" dirty="0" smtClean="0"/>
              <a:t>Cloud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46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1365306"/>
            <a:ext cx="7886700" cy="946271"/>
          </a:xfrm>
        </p:spPr>
        <p:txBody>
          <a:bodyPr>
            <a:normAutofit fontScale="90000"/>
          </a:bodyPr>
          <a:lstStyle/>
          <a:p>
            <a:r>
              <a:rPr lang="en-US" b="1" u="sng" dirty="0" err="1"/>
              <a:t>REDCap</a:t>
            </a:r>
            <a:r>
              <a:rPr lang="en-US" b="1" u="sng" dirty="0"/>
              <a:t> Academic Live </a:t>
            </a:r>
            <a:r>
              <a:rPr lang="en-US" b="1" u="sng" dirty="0" smtClean="0"/>
              <a:t>Demonstration</a:t>
            </a:r>
            <a:r>
              <a:rPr lang="en-US" b="1" u="sng" dirty="0"/>
              <a:t/>
            </a:r>
            <a:br>
              <a:rPr lang="en-US" b="1" u="sng" dirty="0"/>
            </a:b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sz="2200" b="1" dirty="0" smtClean="0"/>
              <a:t>https://redcap.smh.ca/redcap/</a:t>
            </a:r>
            <a:endParaRPr lang="en-US" sz="2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2748329"/>
            <a:ext cx="7886700" cy="3723937"/>
          </a:xfrm>
        </p:spPr>
        <p:txBody>
          <a:bodyPr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err="1"/>
              <a:t>REDCap</a:t>
            </a:r>
            <a:r>
              <a:rPr lang="en-US" dirty="0"/>
              <a:t> Academic Introduction and dashboard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Screening form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E-consent mail out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Pharmacist and QI </a:t>
            </a:r>
            <a:r>
              <a:rPr lang="en-US" dirty="0" smtClean="0"/>
              <a:t>eligibility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Randomization to Participant diary </a:t>
            </a:r>
            <a:r>
              <a:rPr lang="en-US" sz="1400" dirty="0"/>
              <a:t>[</a:t>
            </a:r>
            <a:r>
              <a:rPr lang="en-US" sz="1400" dirty="0" smtClean="0"/>
              <a:t>Standard or Flu Pro Plus]</a:t>
            </a:r>
            <a:endParaRPr lang="en-US" sz="1400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Linking to </a:t>
            </a:r>
            <a:r>
              <a:rPr lang="en-US" dirty="0" err="1"/>
              <a:t>REDcap</a:t>
            </a:r>
            <a:r>
              <a:rPr lang="en-US" dirty="0"/>
              <a:t> Cloud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0232DA57-A9F4-B642-9746-117F33069FB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7187" y="339802"/>
            <a:ext cx="1876561" cy="291643"/>
          </a:xfrm>
        </p:spPr>
        <p:txBody>
          <a:bodyPr/>
          <a:lstStyle/>
          <a:p>
            <a:r>
              <a:rPr lang="en-US" dirty="0"/>
              <a:t>DATABASE TRAINING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6558" y="5133228"/>
            <a:ext cx="2639797" cy="902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9546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28649" y="980771"/>
            <a:ext cx="7886700" cy="76906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kern="1200">
                <a:solidFill>
                  <a:schemeClr val="tx1"/>
                </a:solidFill>
                <a:latin typeface="MarkPro" panose="020B0504020101010102" pitchFamily="34" charset="77"/>
                <a:ea typeface="+mj-ea"/>
                <a:cs typeface="+mj-cs"/>
              </a:defRPr>
            </a:lvl1pPr>
          </a:lstStyle>
          <a:p>
            <a:r>
              <a:rPr lang="en-US" u="sng" dirty="0" err="1">
                <a:solidFill>
                  <a:srgbClr val="7030A0"/>
                </a:solidFill>
              </a:rPr>
              <a:t>REDCap</a:t>
            </a:r>
            <a:r>
              <a:rPr lang="en-US" u="sng" dirty="0">
                <a:solidFill>
                  <a:srgbClr val="7030A0"/>
                </a:solidFill>
              </a:rPr>
              <a:t> Cloud Live Demonstration</a:t>
            </a:r>
          </a:p>
          <a:p>
            <a:r>
              <a:rPr lang="en-US" sz="2000" dirty="0">
                <a:solidFill>
                  <a:srgbClr val="7030A0"/>
                </a:solidFill>
              </a:rPr>
              <a:t/>
            </a:r>
            <a:br>
              <a:rPr lang="en-US" sz="2000" dirty="0">
                <a:solidFill>
                  <a:srgbClr val="7030A0"/>
                </a:solidFill>
              </a:rPr>
            </a:br>
            <a:r>
              <a:rPr lang="en-US" sz="2000" dirty="0">
                <a:solidFill>
                  <a:srgbClr val="7030A0"/>
                </a:solidFill>
              </a:rPr>
              <a:t>https://login.redcapcloud.com/</a:t>
            </a:r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0232DA57-A9F4-B642-9746-117F33069FB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7187" y="339802"/>
            <a:ext cx="1824309" cy="291643"/>
          </a:xfrm>
        </p:spPr>
        <p:txBody>
          <a:bodyPr/>
          <a:lstStyle/>
          <a:p>
            <a:r>
              <a:rPr lang="en-US" dirty="0"/>
              <a:t>DATABASE TRAINING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28649" y="2578512"/>
            <a:ext cx="7886700" cy="372393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MarkPro" panose="020B0504020101010102" pitchFamily="34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MarkPro" panose="020B0504020101010102" pitchFamily="34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MarkPro" panose="020B0504020101010102" pitchFamily="34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MarkPro" panose="020B0504020101010102" pitchFamily="34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MarkPro" panose="020B0504020101010102" pitchFamily="34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600" dirty="0" err="1"/>
              <a:t>REDCap</a:t>
            </a:r>
            <a:r>
              <a:rPr lang="en-US" sz="1600" dirty="0"/>
              <a:t> Cloud Introduction and dashboard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600" dirty="0"/>
              <a:t>Enrolling a participant </a:t>
            </a:r>
            <a:r>
              <a:rPr lang="en-US" sz="1400" dirty="0"/>
              <a:t>[Screening # and Subject ID assignment]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600" dirty="0"/>
              <a:t>Randomization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600" dirty="0"/>
              <a:t>Sending participant survey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600" dirty="0" err="1"/>
              <a:t>eCRF</a:t>
            </a:r>
            <a:r>
              <a:rPr lang="en-US" sz="1600" dirty="0"/>
              <a:t> listing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200" dirty="0"/>
              <a:t>Follow Up forms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200" dirty="0"/>
              <a:t>Intervention specific forms (Paxlovid – Day 4, End of Study Treatment)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200" dirty="0"/>
              <a:t>As needed forms</a:t>
            </a:r>
          </a:p>
          <a:p>
            <a:pPr marL="457200" lvl="1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600" dirty="0"/>
          </a:p>
          <a:p>
            <a:endParaRPr lang="en-US" sz="1600" dirty="0"/>
          </a:p>
          <a:p>
            <a:endParaRPr lang="en-US" sz="1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4872" y="5278845"/>
            <a:ext cx="3689128" cy="1000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0900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1365307"/>
            <a:ext cx="7886700" cy="601694"/>
          </a:xfrm>
        </p:spPr>
        <p:txBody>
          <a:bodyPr/>
          <a:lstStyle/>
          <a:p>
            <a:r>
              <a:rPr lang="en-US" u="sng" dirty="0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any questions related to Study Operations or Database, please contact </a:t>
            </a:r>
          </a:p>
          <a:p>
            <a:endParaRPr lang="en-US" dirty="0"/>
          </a:p>
          <a:p>
            <a:r>
              <a:rPr lang="en-US" dirty="0"/>
              <a:t>Rekha Thomas [Project Lead]: </a:t>
            </a:r>
            <a:r>
              <a:rPr lang="en-US" dirty="0">
                <a:hlinkClick r:id="rId2"/>
              </a:rPr>
              <a:t>Rekha.Thomas@unityhealth.to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Marzena Boczulak [Data Manager]: </a:t>
            </a:r>
            <a:r>
              <a:rPr lang="en-US" dirty="0">
                <a:hlinkClick r:id="rId3"/>
              </a:rPr>
              <a:t>Marzena.Boczulak@unityhealth.to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Action Button: Help 4">
            <a:hlinkClick r:id="" action="ppaction://noaction" highlightClick="1"/>
          </p:cNvPr>
          <p:cNvSpPr/>
          <p:nvPr/>
        </p:nvSpPr>
        <p:spPr>
          <a:xfrm>
            <a:off x="3501189" y="3970421"/>
            <a:ext cx="2225843" cy="1720516"/>
          </a:xfrm>
          <a:prstGeom prst="actionButtonHelp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spc="5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85843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1182426"/>
            <a:ext cx="7886700" cy="769069"/>
          </a:xfrm>
        </p:spPr>
        <p:txBody>
          <a:bodyPr/>
          <a:lstStyle/>
          <a:p>
            <a:r>
              <a:rPr lang="en-US" u="sng" dirty="0"/>
              <a:t>AGENDA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28649" y="2172183"/>
            <a:ext cx="8106277" cy="4351338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AU" sz="2800" dirty="0">
                <a:latin typeface="+mn-lt"/>
              </a:rPr>
              <a:t>STUDY </a:t>
            </a:r>
            <a:r>
              <a:rPr lang="en-AU" sz="2800" dirty="0" smtClean="0">
                <a:latin typeface="+mn-lt"/>
              </a:rPr>
              <a:t>CONDUCT</a:t>
            </a:r>
            <a:r>
              <a:rPr lang="en-AU" sz="2800" dirty="0">
                <a:latin typeface="+mn-lt"/>
              </a:rPr>
              <a:t/>
            </a:r>
            <a:br>
              <a:rPr lang="en-AU" sz="2800" dirty="0">
                <a:latin typeface="+mn-lt"/>
              </a:rPr>
            </a:br>
            <a:endParaRPr lang="en-AU" sz="28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AU" sz="2800" dirty="0">
                <a:latin typeface="+mn-lt"/>
              </a:rPr>
              <a:t>DATABASE TRAINING</a:t>
            </a:r>
          </a:p>
          <a:p>
            <a:pPr marL="1143000" lvl="1" indent="-457200">
              <a:buFont typeface="Wingdings" panose="05000000000000000000" pitchFamily="2" charset="2"/>
              <a:buChar char="§"/>
            </a:pPr>
            <a:r>
              <a:rPr lang="en-AU" sz="2600" dirty="0" err="1">
                <a:latin typeface="+mn-lt"/>
              </a:rPr>
              <a:t>REDCap</a:t>
            </a:r>
            <a:r>
              <a:rPr lang="en-AU" sz="2600" dirty="0">
                <a:latin typeface="+mn-lt"/>
              </a:rPr>
              <a:t> Academic</a:t>
            </a:r>
          </a:p>
          <a:p>
            <a:pPr marL="1143000" lvl="1" indent="-457200">
              <a:buFont typeface="Wingdings" panose="05000000000000000000" pitchFamily="2" charset="2"/>
              <a:buChar char="§"/>
            </a:pPr>
            <a:r>
              <a:rPr lang="en-AU" sz="2600" dirty="0" err="1">
                <a:latin typeface="+mn-lt"/>
              </a:rPr>
              <a:t>REDCap</a:t>
            </a:r>
            <a:r>
              <a:rPr lang="en-AU" sz="2600" dirty="0">
                <a:latin typeface="+mn-lt"/>
              </a:rPr>
              <a:t> Cloud</a:t>
            </a:r>
          </a:p>
          <a:p>
            <a:endParaRPr lang="en-AU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2068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02" y="875470"/>
            <a:ext cx="7886700" cy="769069"/>
          </a:xfrm>
        </p:spPr>
        <p:txBody>
          <a:bodyPr/>
          <a:lstStyle/>
          <a:p>
            <a:r>
              <a:rPr lang="en-US" u="sng" dirty="0"/>
              <a:t>Initiating Provincial Hubs – Required Docs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57188" y="339802"/>
            <a:ext cx="1863498" cy="291643"/>
          </a:xfrm>
        </p:spPr>
        <p:txBody>
          <a:bodyPr/>
          <a:lstStyle/>
          <a:p>
            <a:r>
              <a:rPr lang="en-US" dirty="0"/>
              <a:t>STUDY OPERATIONS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01966" y="1888564"/>
            <a:ext cx="8106277" cy="4351338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AU" sz="1800" dirty="0" smtClean="0">
                <a:latin typeface="+mn-lt"/>
              </a:rPr>
              <a:t>REB approval</a:t>
            </a:r>
            <a:r>
              <a:rPr lang="en-AU" sz="1800" dirty="0">
                <a:latin typeface="+mn-lt"/>
              </a:rPr>
              <a:t/>
            </a:r>
            <a:br>
              <a:rPr lang="en-AU" sz="1800" dirty="0">
                <a:latin typeface="+mn-lt"/>
              </a:rPr>
            </a:br>
            <a:endParaRPr lang="en-AU" sz="18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AU" sz="1800" dirty="0">
                <a:latin typeface="+mn-lt"/>
              </a:rPr>
              <a:t>Signed Clinical Trial Research Agreement</a:t>
            </a:r>
            <a:br>
              <a:rPr lang="en-AU" sz="1800" dirty="0">
                <a:latin typeface="+mn-lt"/>
              </a:rPr>
            </a:br>
            <a:endParaRPr lang="en-AU" sz="18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AU" sz="1800" dirty="0">
                <a:latin typeface="+mn-lt"/>
              </a:rPr>
              <a:t>Completed Delegation of Authority log</a:t>
            </a:r>
          </a:p>
          <a:p>
            <a:pPr lvl="1"/>
            <a:r>
              <a:rPr lang="en-AU" sz="1800" dirty="0">
                <a:latin typeface="+mn-lt"/>
              </a:rPr>
              <a:t>Study Team CVs (signed and dated)</a:t>
            </a:r>
          </a:p>
          <a:p>
            <a:pPr lvl="1"/>
            <a:r>
              <a:rPr lang="en-AU" sz="1800" dirty="0">
                <a:latin typeface="+mn-lt"/>
              </a:rPr>
              <a:t>Training Records: </a:t>
            </a:r>
            <a:r>
              <a:rPr lang="en-AU" sz="1800" dirty="0" smtClean="0">
                <a:latin typeface="+mn-lt"/>
              </a:rPr>
              <a:t>GCP</a:t>
            </a:r>
            <a:r>
              <a:rPr lang="en-AU" sz="1800" dirty="0">
                <a:latin typeface="+mn-lt"/>
              </a:rPr>
              <a:t>, Health Canada </a:t>
            </a:r>
            <a:r>
              <a:rPr lang="en-AU" sz="1800" dirty="0" err="1">
                <a:latin typeface="+mn-lt"/>
              </a:rPr>
              <a:t>Div</a:t>
            </a:r>
            <a:r>
              <a:rPr lang="en-AU" sz="1800" dirty="0">
                <a:latin typeface="+mn-lt"/>
              </a:rPr>
              <a:t> </a:t>
            </a:r>
            <a:r>
              <a:rPr lang="en-AU" sz="1800" dirty="0" smtClean="0">
                <a:latin typeface="+mn-lt"/>
              </a:rPr>
              <a:t>5, TCPS2</a:t>
            </a:r>
            <a:r>
              <a:rPr lang="en-AU" sz="1800" dirty="0">
                <a:latin typeface="+mn-lt"/>
              </a:rPr>
              <a:t/>
            </a:r>
            <a:br>
              <a:rPr lang="en-AU" sz="1800" dirty="0">
                <a:latin typeface="+mn-lt"/>
              </a:rPr>
            </a:br>
            <a:endParaRPr lang="en-AU" sz="18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AU" sz="1800" dirty="0">
                <a:latin typeface="+mn-lt"/>
              </a:rPr>
              <a:t>Study Specific training (logged)</a:t>
            </a:r>
          </a:p>
          <a:p>
            <a:pPr lvl="1"/>
            <a:r>
              <a:rPr lang="en-AU" sz="1800" dirty="0">
                <a:latin typeface="+mn-lt"/>
              </a:rPr>
              <a:t>Site Initiation Visits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AU" sz="1800" dirty="0">
                <a:latin typeface="+mn-lt"/>
              </a:rPr>
              <a:t>Protocol </a:t>
            </a:r>
            <a:r>
              <a:rPr lang="en-AU" sz="1800" dirty="0" smtClean="0">
                <a:latin typeface="+mn-lt"/>
              </a:rPr>
              <a:t>Training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AU" sz="1800" dirty="0" smtClean="0">
                <a:latin typeface="+mn-lt"/>
              </a:rPr>
              <a:t>Study </a:t>
            </a:r>
            <a:r>
              <a:rPr lang="en-AU" sz="1800" dirty="0" smtClean="0">
                <a:latin typeface="+mn-lt"/>
              </a:rPr>
              <a:t>Conduct</a:t>
            </a:r>
            <a:endParaRPr lang="en-AU" sz="1800" dirty="0">
              <a:latin typeface="+mn-lt"/>
            </a:endParaRPr>
          </a:p>
          <a:p>
            <a:pPr lvl="2">
              <a:buFont typeface="Courier New" panose="02070309020205020404" pitchFamily="49" charset="0"/>
              <a:buChar char="o"/>
            </a:pPr>
            <a:r>
              <a:rPr lang="en-AU" sz="1800" dirty="0" err="1">
                <a:latin typeface="+mn-lt"/>
              </a:rPr>
              <a:t>REDCap</a:t>
            </a:r>
            <a:r>
              <a:rPr lang="en-AU" sz="1800" dirty="0">
                <a:latin typeface="+mn-lt"/>
              </a:rPr>
              <a:t> Databases Training</a:t>
            </a:r>
          </a:p>
          <a:p>
            <a:endParaRPr lang="en-AU" dirty="0"/>
          </a:p>
          <a:p>
            <a:pPr marL="0" indent="0">
              <a:buNone/>
            </a:pPr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2832" y="2068432"/>
            <a:ext cx="2550984" cy="2864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72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76362" y="1421422"/>
            <a:ext cx="7415213" cy="453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1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sz="2000" dirty="0">
                <a:latin typeface="Calibri" panose="020F0502020204030204" pitchFamily="34" charset="0"/>
              </a:rPr>
              <a:t/>
            </a:r>
            <a:br>
              <a:rPr lang="en-US" sz="2000" dirty="0">
                <a:latin typeface="Calibri" panose="020F0502020204030204" pitchFamily="34" charset="0"/>
              </a:rPr>
            </a:br>
            <a:r>
              <a:rPr lang="en-US" sz="2000" dirty="0">
                <a:latin typeface="Calibri" panose="020F0502020204030204" pitchFamily="34" charset="0"/>
              </a:rPr>
              <a:t>A ISF template listing essential documents should be maintained on Site (</a:t>
            </a:r>
            <a:r>
              <a:rPr lang="en-US" sz="2000" i="1" dirty="0">
                <a:latin typeface="Calibri" panose="020F0502020204030204" pitchFamily="34" charset="0"/>
              </a:rPr>
              <a:t>original hardcopies and/or electronically) </a:t>
            </a:r>
          </a:p>
          <a:p>
            <a:endParaRPr lang="en-US" sz="2000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>
                <a:latin typeface="Calibri" panose="020F0502020204030204" pitchFamily="34" charset="0"/>
              </a:rPr>
              <a:t>Signed Clinical Trial Agreement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>
                <a:latin typeface="Calibri" panose="020F0502020204030204" pitchFamily="34" charset="0"/>
              </a:rPr>
              <a:t>REB approvals </a:t>
            </a:r>
            <a:r>
              <a:rPr lang="en-US" sz="1600" dirty="0">
                <a:latin typeface="Calibri" panose="020F0502020204030204" pitchFamily="34" charset="0"/>
              </a:rPr>
              <a:t>(original and subsequent approvals and correspondence)</a:t>
            </a:r>
            <a:r>
              <a:rPr lang="en-US" dirty="0">
                <a:latin typeface="Calibri" panose="020F0502020204030204" pitchFamily="34" charset="0"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>
                <a:latin typeface="Calibri" panose="020F0502020204030204" pitchFamily="34" charset="0"/>
              </a:rPr>
              <a:t>Health Canada – </a:t>
            </a:r>
            <a:r>
              <a:rPr lang="en-US" dirty="0" err="1">
                <a:latin typeface="Calibri" panose="020F0502020204030204" pitchFamily="34" charset="0"/>
              </a:rPr>
              <a:t>CanTreatCOVID</a:t>
            </a:r>
            <a:r>
              <a:rPr lang="en-US" dirty="0">
                <a:latin typeface="Calibri" panose="020F0502020204030204" pitchFamily="34" charset="0"/>
              </a:rPr>
              <a:t> Notice of Authorization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>
                <a:latin typeface="Calibri" panose="020F0502020204030204" pitchFamily="34" charset="0"/>
              </a:rPr>
              <a:t>Current approved Protocol(s)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>
                <a:latin typeface="Calibri" panose="020F0502020204030204" pitchFamily="34" charset="0"/>
              </a:rPr>
              <a:t>Current approved Informed Consent Form(s)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>
                <a:latin typeface="Calibri" panose="020F0502020204030204" pitchFamily="34" charset="0"/>
              </a:rPr>
              <a:t>Manual of Operations and other study documents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>
                <a:latin typeface="Calibri" panose="020F0502020204030204" pitchFamily="34" charset="0"/>
              </a:rPr>
              <a:t>Delegation Log, </a:t>
            </a:r>
            <a:r>
              <a:rPr lang="en-US" dirty="0" smtClean="0">
                <a:latin typeface="Calibri" panose="020F0502020204030204" pitchFamily="34" charset="0"/>
              </a:rPr>
              <a:t>CV’s </a:t>
            </a:r>
            <a:r>
              <a:rPr lang="en-US" sz="1400" dirty="0" smtClean="0">
                <a:latin typeface="Calibri" panose="020F0502020204030204" pitchFamily="34" charset="0"/>
              </a:rPr>
              <a:t>(QI and Pharmacists)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</a:rPr>
              <a:t>and Training certificates and records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err="1" smtClean="0"/>
              <a:t>CanTreatCOVID</a:t>
            </a:r>
            <a:r>
              <a:rPr lang="en-US" dirty="0" smtClean="0"/>
              <a:t> Logs (</a:t>
            </a:r>
            <a:r>
              <a:rPr lang="en-US" sz="1400" dirty="0" smtClean="0"/>
              <a:t>Participant Linking Log, Remuneration Log, SAE Tracker)</a:t>
            </a:r>
            <a:endParaRPr lang="en-US" sz="1400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>
                <a:latin typeface="Calibri" panose="020F0502020204030204" pitchFamily="34" charset="0"/>
              </a:rPr>
              <a:t>Pharmacy Logs </a:t>
            </a:r>
            <a:r>
              <a:rPr lang="en-US" sz="1400" dirty="0">
                <a:latin typeface="Calibri" panose="020F0502020204030204" pitchFamily="34" charset="0"/>
              </a:rPr>
              <a:t>(IP Receipts, </a:t>
            </a:r>
            <a:r>
              <a:rPr lang="en-US" sz="1400" dirty="0" smtClean="0">
                <a:latin typeface="Calibri" panose="020F0502020204030204" pitchFamily="34" charset="0"/>
              </a:rPr>
              <a:t>Temperature Storage , </a:t>
            </a:r>
            <a:r>
              <a:rPr lang="en-US" sz="1400" dirty="0">
                <a:latin typeface="Calibri" panose="020F0502020204030204" pitchFamily="34" charset="0"/>
              </a:rPr>
              <a:t>Dispensation and Accountability </a:t>
            </a:r>
            <a:r>
              <a:rPr lang="en-US" sz="1400" dirty="0" smtClean="0">
                <a:latin typeface="Calibri" panose="020F0502020204030204" pitchFamily="34" charset="0"/>
              </a:rPr>
              <a:t>log)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>
                <a:latin typeface="Calibri" panose="020F0502020204030204" pitchFamily="34" charset="0"/>
              </a:rPr>
              <a:t>S</a:t>
            </a:r>
            <a:r>
              <a:rPr lang="fr-FR" dirty="0" err="1">
                <a:latin typeface="Calibri" panose="020F0502020204030204" pitchFamily="34" charset="0"/>
              </a:rPr>
              <a:t>ource</a:t>
            </a:r>
            <a:r>
              <a:rPr lang="fr-FR" dirty="0">
                <a:latin typeface="Calibri" panose="020F0502020204030204" pitchFamily="34" charset="0"/>
              </a:rPr>
              <a:t> </a:t>
            </a:r>
            <a:r>
              <a:rPr lang="fr-FR" dirty="0" smtClean="0">
                <a:latin typeface="Calibri" panose="020F0502020204030204" pitchFamily="34" charset="0"/>
              </a:rPr>
              <a:t>documents </a:t>
            </a:r>
            <a:r>
              <a:rPr lang="fr-FR" sz="1400" dirty="0" smtClean="0">
                <a:latin typeface="Calibri" panose="020F0502020204030204" pitchFamily="34" charset="0"/>
              </a:rPr>
              <a:t>(</a:t>
            </a:r>
            <a:r>
              <a:rPr lang="fr-FR" sz="1400" dirty="0" err="1" smtClean="0">
                <a:latin typeface="Calibri" panose="020F0502020204030204" pitchFamily="34" charset="0"/>
              </a:rPr>
              <a:t>e.g</a:t>
            </a:r>
            <a:r>
              <a:rPr lang="fr-FR" sz="1400" dirty="0" smtClean="0">
                <a:latin typeface="Calibri" panose="020F0502020204030204" pitchFamily="34" charset="0"/>
              </a:rPr>
              <a:t>. copy of positive COVID test, IP prescription)</a:t>
            </a:r>
            <a:endParaRPr lang="fr-FR" sz="1400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S</a:t>
            </a:r>
            <a:r>
              <a:rPr lang="en-US" dirty="0">
                <a:latin typeface="Calibri" panose="020F0502020204030204" pitchFamily="34" charset="0"/>
              </a:rPr>
              <a:t>tudy relevant correspondence </a:t>
            </a:r>
            <a:r>
              <a:rPr lang="en-US" sz="1400" dirty="0">
                <a:latin typeface="Calibri" panose="020F0502020204030204" pitchFamily="34" charset="0"/>
              </a:rPr>
              <a:t>(i.e. newsletter, study updates)</a:t>
            </a:r>
            <a:r>
              <a:rPr lang="en-US" dirty="0">
                <a:latin typeface="Calibri" panose="020F0502020204030204" pitchFamily="34" charset="0"/>
              </a:rPr>
              <a:t>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6398" y="2764206"/>
            <a:ext cx="2247602" cy="1492594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76362" y="878307"/>
            <a:ext cx="7886700" cy="769069"/>
          </a:xfrm>
        </p:spPr>
        <p:txBody>
          <a:bodyPr/>
          <a:lstStyle/>
          <a:p>
            <a:r>
              <a:rPr lang="en-US" u="sng" dirty="0"/>
              <a:t>Investigator Site File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57187" y="339802"/>
            <a:ext cx="1889623" cy="291643"/>
          </a:xfrm>
        </p:spPr>
        <p:txBody>
          <a:bodyPr/>
          <a:lstStyle/>
          <a:p>
            <a:r>
              <a:rPr lang="en-US" dirty="0"/>
              <a:t>STUDY OPERATIONS</a:t>
            </a:r>
          </a:p>
        </p:txBody>
      </p:sp>
    </p:spTree>
    <p:extLst>
      <p:ext uri="{BB962C8B-B14F-4D97-AF65-F5344CB8AC3E}">
        <p14:creationId xmlns:p14="http://schemas.microsoft.com/office/powerpoint/2010/main" val="339494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790540"/>
            <a:ext cx="7886700" cy="769069"/>
          </a:xfrm>
        </p:spPr>
        <p:txBody>
          <a:bodyPr>
            <a:normAutofit/>
          </a:bodyPr>
          <a:lstStyle/>
          <a:p>
            <a:r>
              <a:rPr lang="en-US" u="sng" dirty="0"/>
              <a:t>Additional Source Retention and Records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718705"/>
            <a:ext cx="7886700" cy="4891102"/>
          </a:xfrm>
        </p:spPr>
        <p:txBody>
          <a:bodyPr>
            <a:normAutofit fontScale="77500" lnSpcReduction="20000"/>
          </a:bodyPr>
          <a:lstStyle/>
          <a:p>
            <a:r>
              <a:rPr lang="en-US" sz="1800" dirty="0">
                <a:latin typeface="+mn-lt"/>
              </a:rPr>
              <a:t>All information in original records of clinical findings, observations or other activities in a clinical trial necessary for reconstruction and evaluation of the trial should be maintained in the ISF. Examples includes: </a:t>
            </a:r>
          </a:p>
          <a:p>
            <a:endParaRPr lang="en-US" sz="1800" dirty="0">
              <a:latin typeface="+mn-lt"/>
            </a:endParaRPr>
          </a:p>
          <a:p>
            <a:pPr marL="342900" indent="-342900">
              <a:buAutoNum type="arabicPeriod"/>
            </a:pPr>
            <a:r>
              <a:rPr lang="en-US" sz="1800" dirty="0">
                <a:latin typeface="+mn-lt"/>
              </a:rPr>
              <a:t>Signed Informed Consent Forms and Informed Consent Process Checklist</a:t>
            </a:r>
            <a:br>
              <a:rPr lang="en-US" sz="1800" dirty="0">
                <a:latin typeface="+mn-lt"/>
              </a:rPr>
            </a:br>
            <a:r>
              <a:rPr lang="en-US" sz="1800" dirty="0">
                <a:latin typeface="+mn-lt"/>
              </a:rPr>
              <a:t>(if e-consent model on database is not used) and ICF Checklists</a:t>
            </a:r>
            <a:br>
              <a:rPr lang="en-US" sz="1800" dirty="0">
                <a:latin typeface="+mn-lt"/>
              </a:rPr>
            </a:br>
            <a:endParaRPr lang="en-US" sz="1800" dirty="0">
              <a:latin typeface="+mn-lt"/>
            </a:endParaRPr>
          </a:p>
          <a:p>
            <a:pPr marL="342900" indent="-342900">
              <a:buAutoNum type="arabicPeriod"/>
            </a:pPr>
            <a:r>
              <a:rPr lang="en-US" sz="1800" dirty="0">
                <a:latin typeface="+mn-lt"/>
              </a:rPr>
              <a:t>A copy of Positive COVID19 test result (RAT or PCR) should be maintained in Participant file</a:t>
            </a:r>
            <a:br>
              <a:rPr lang="en-US" sz="1800" dirty="0">
                <a:latin typeface="+mn-lt"/>
              </a:rPr>
            </a:br>
            <a:endParaRPr lang="en-US" sz="1800" dirty="0">
              <a:latin typeface="+mn-lt"/>
            </a:endParaRPr>
          </a:p>
          <a:p>
            <a:endParaRPr lang="en-US" sz="1800" dirty="0">
              <a:latin typeface="+mn-lt"/>
            </a:endParaRPr>
          </a:p>
          <a:p>
            <a:r>
              <a:rPr lang="en-US" sz="1800" dirty="0" smtClean="0">
                <a:latin typeface="+mn-lt"/>
              </a:rPr>
              <a:t>3.    Copy of Investigational Product Prescription Order</a:t>
            </a:r>
          </a:p>
          <a:p>
            <a:endParaRPr lang="en-US" sz="1800" dirty="0">
              <a:latin typeface="+mn-lt"/>
            </a:endParaRPr>
          </a:p>
          <a:p>
            <a:r>
              <a:rPr lang="en-US" sz="1800" dirty="0" smtClean="0">
                <a:latin typeface="+mn-lt"/>
              </a:rPr>
              <a:t>4.    Case </a:t>
            </a:r>
            <a:r>
              <a:rPr lang="en-US" sz="1800" dirty="0">
                <a:latin typeface="+mn-lt"/>
              </a:rPr>
              <a:t>Report Forms or Participant diaries (if paper format is completed)</a:t>
            </a:r>
          </a:p>
          <a:p>
            <a:pPr marL="342900" indent="-342900">
              <a:buAutoNum type="arabicPeriod"/>
            </a:pPr>
            <a:endParaRPr lang="en-US" sz="1800" dirty="0">
              <a:latin typeface="+mn-lt"/>
            </a:endParaRPr>
          </a:p>
          <a:p>
            <a:r>
              <a:rPr lang="en-US" sz="1800" dirty="0" smtClean="0">
                <a:latin typeface="+mn-lt"/>
              </a:rPr>
              <a:t>5.   </a:t>
            </a:r>
            <a:r>
              <a:rPr lang="en-US" sz="1800" dirty="0" err="1">
                <a:latin typeface="+mn-lt"/>
              </a:rPr>
              <a:t>CanTreatCOVID</a:t>
            </a:r>
            <a:r>
              <a:rPr lang="en-US" sz="1800" dirty="0">
                <a:latin typeface="+mn-lt"/>
              </a:rPr>
              <a:t> Logs</a:t>
            </a:r>
          </a:p>
          <a:p>
            <a:pPr marL="1143000" lvl="1" indent="-457200">
              <a:buFont typeface="Wingdings" panose="05000000000000000000" pitchFamily="2" charset="2"/>
              <a:buChar char="§"/>
            </a:pPr>
            <a:r>
              <a:rPr lang="en-US" sz="1800" dirty="0">
                <a:latin typeface="+mn-lt"/>
              </a:rPr>
              <a:t>Participant Linking Log</a:t>
            </a:r>
          </a:p>
          <a:p>
            <a:pPr marL="1143000" lvl="1" indent="-457200">
              <a:buFont typeface="Wingdings" panose="05000000000000000000" pitchFamily="2" charset="2"/>
              <a:buChar char="§"/>
            </a:pPr>
            <a:r>
              <a:rPr lang="en-US" sz="1800" dirty="0">
                <a:latin typeface="+mn-lt"/>
              </a:rPr>
              <a:t>IP Receipt Log</a:t>
            </a:r>
          </a:p>
          <a:p>
            <a:pPr marL="1143000" lvl="1" indent="-457200">
              <a:buFont typeface="Wingdings" panose="05000000000000000000" pitchFamily="2" charset="2"/>
              <a:buChar char="§"/>
            </a:pPr>
            <a:r>
              <a:rPr lang="en-US" sz="1800" dirty="0">
                <a:latin typeface="+mn-lt"/>
              </a:rPr>
              <a:t>Participant Remuneration Log</a:t>
            </a:r>
          </a:p>
          <a:p>
            <a:pPr marL="1143000" lvl="1" indent="-457200">
              <a:buFont typeface="Wingdings" panose="05000000000000000000" pitchFamily="2" charset="2"/>
              <a:buChar char="§"/>
            </a:pPr>
            <a:r>
              <a:rPr lang="en-US" sz="1800" dirty="0">
                <a:latin typeface="+mn-lt"/>
              </a:rPr>
              <a:t>SAE Log</a:t>
            </a:r>
          </a:p>
          <a:p>
            <a:r>
              <a:rPr lang="en-US" sz="1800" dirty="0" smtClean="0">
                <a:latin typeface="+mn-lt"/>
              </a:rPr>
              <a:t>6. </a:t>
            </a:r>
            <a:r>
              <a:rPr lang="en-US" sz="1800" dirty="0">
                <a:latin typeface="+mn-lt"/>
              </a:rPr>
              <a:t>Supporting Documents</a:t>
            </a:r>
          </a:p>
          <a:p>
            <a:pPr marL="1028700" lvl="1" indent="-342900">
              <a:buFont typeface="Wingdings" panose="05000000000000000000" pitchFamily="2" charset="2"/>
              <a:buChar char="§"/>
            </a:pPr>
            <a:r>
              <a:rPr lang="en-US" sz="1800" dirty="0">
                <a:latin typeface="+mn-lt"/>
              </a:rPr>
              <a:t>Serious Adverse Events (hospital records, laboratory notes)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57188" y="339802"/>
            <a:ext cx="1863498" cy="291643"/>
          </a:xfrm>
        </p:spPr>
        <p:txBody>
          <a:bodyPr/>
          <a:lstStyle/>
          <a:p>
            <a:r>
              <a:rPr lang="en-US" dirty="0"/>
              <a:t>STUDY OPERATIONS</a:t>
            </a:r>
          </a:p>
        </p:txBody>
      </p:sp>
    </p:spTree>
    <p:extLst>
      <p:ext uri="{BB962C8B-B14F-4D97-AF65-F5344CB8AC3E}">
        <p14:creationId xmlns:p14="http://schemas.microsoft.com/office/powerpoint/2010/main" val="106421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991" y="764415"/>
            <a:ext cx="7886700" cy="769069"/>
          </a:xfrm>
        </p:spPr>
        <p:txBody>
          <a:bodyPr/>
          <a:lstStyle/>
          <a:p>
            <a:r>
              <a:rPr lang="en-US" u="sng" dirty="0"/>
              <a:t>Investigational Product Dispensation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57187" y="339802"/>
            <a:ext cx="1915749" cy="291643"/>
          </a:xfrm>
        </p:spPr>
        <p:txBody>
          <a:bodyPr/>
          <a:lstStyle/>
          <a:p>
            <a:r>
              <a:rPr lang="en-US" dirty="0"/>
              <a:t>STUDY OPERATIONS</a:t>
            </a:r>
          </a:p>
        </p:txBody>
      </p:sp>
      <p:sp>
        <p:nvSpPr>
          <p:cNvPr id="4" name="Freeform 3"/>
          <p:cNvSpPr/>
          <p:nvPr/>
        </p:nvSpPr>
        <p:spPr>
          <a:xfrm>
            <a:off x="174307" y="1972635"/>
            <a:ext cx="6820444" cy="894080"/>
          </a:xfrm>
          <a:custGeom>
            <a:avLst/>
            <a:gdLst>
              <a:gd name="connsiteX0" fmla="*/ 0 w 6820444"/>
              <a:gd name="connsiteY0" fmla="*/ 89408 h 894080"/>
              <a:gd name="connsiteX1" fmla="*/ 89408 w 6820444"/>
              <a:gd name="connsiteY1" fmla="*/ 0 h 894080"/>
              <a:gd name="connsiteX2" fmla="*/ 6731036 w 6820444"/>
              <a:gd name="connsiteY2" fmla="*/ 0 h 894080"/>
              <a:gd name="connsiteX3" fmla="*/ 6820444 w 6820444"/>
              <a:gd name="connsiteY3" fmla="*/ 89408 h 894080"/>
              <a:gd name="connsiteX4" fmla="*/ 6820444 w 6820444"/>
              <a:gd name="connsiteY4" fmla="*/ 804672 h 894080"/>
              <a:gd name="connsiteX5" fmla="*/ 6731036 w 6820444"/>
              <a:gd name="connsiteY5" fmla="*/ 894080 h 894080"/>
              <a:gd name="connsiteX6" fmla="*/ 89408 w 6820444"/>
              <a:gd name="connsiteY6" fmla="*/ 894080 h 894080"/>
              <a:gd name="connsiteX7" fmla="*/ 0 w 6820444"/>
              <a:gd name="connsiteY7" fmla="*/ 804672 h 894080"/>
              <a:gd name="connsiteX8" fmla="*/ 0 w 6820444"/>
              <a:gd name="connsiteY8" fmla="*/ 89408 h 894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20444" h="894080">
                <a:moveTo>
                  <a:pt x="0" y="89408"/>
                </a:moveTo>
                <a:cubicBezTo>
                  <a:pt x="0" y="40029"/>
                  <a:pt x="40029" y="0"/>
                  <a:pt x="89408" y="0"/>
                </a:cubicBezTo>
                <a:lnTo>
                  <a:pt x="6731036" y="0"/>
                </a:lnTo>
                <a:cubicBezTo>
                  <a:pt x="6780415" y="0"/>
                  <a:pt x="6820444" y="40029"/>
                  <a:pt x="6820444" y="89408"/>
                </a:cubicBezTo>
                <a:lnTo>
                  <a:pt x="6820444" y="804672"/>
                </a:lnTo>
                <a:cubicBezTo>
                  <a:pt x="6820444" y="854051"/>
                  <a:pt x="6780415" y="894080"/>
                  <a:pt x="6731036" y="894080"/>
                </a:cubicBezTo>
                <a:lnTo>
                  <a:pt x="89408" y="894080"/>
                </a:lnTo>
                <a:cubicBezTo>
                  <a:pt x="40029" y="894080"/>
                  <a:pt x="0" y="854051"/>
                  <a:pt x="0" y="804672"/>
                </a:cubicBezTo>
                <a:lnTo>
                  <a:pt x="0" y="89408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shade val="80000"/>
              <a:hueOff val="0"/>
              <a:satOff val="0"/>
              <a:lumOff val="0"/>
              <a:alphaOff val="0"/>
            </a:schemeClr>
          </a:fillRef>
          <a:effectRef idx="0">
            <a:schemeClr val="accent5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0957" tIns="90957" rIns="1078916" bIns="90957" numCol="1" spcCol="1270" anchor="ctr" anchorCtr="0">
            <a:noAutofit/>
          </a:bodyPr>
          <a:lstStyle/>
          <a:p>
            <a:pPr lvl="0" algn="l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700" kern="1200" dirty="0" smtClean="0"/>
              <a:t>Participant Eligibility is confirmed and Randomized to Study Treatment</a:t>
            </a:r>
            <a:endParaRPr lang="en-US" sz="1700" kern="1200" dirty="0"/>
          </a:p>
        </p:txBody>
      </p:sp>
      <p:sp>
        <p:nvSpPr>
          <p:cNvPr id="6" name="Freeform 5"/>
          <p:cNvSpPr/>
          <p:nvPr/>
        </p:nvSpPr>
        <p:spPr>
          <a:xfrm>
            <a:off x="745519" y="3029275"/>
            <a:ext cx="6820444" cy="894080"/>
          </a:xfrm>
          <a:custGeom>
            <a:avLst/>
            <a:gdLst>
              <a:gd name="connsiteX0" fmla="*/ 0 w 6820444"/>
              <a:gd name="connsiteY0" fmla="*/ 89408 h 894080"/>
              <a:gd name="connsiteX1" fmla="*/ 89408 w 6820444"/>
              <a:gd name="connsiteY1" fmla="*/ 0 h 894080"/>
              <a:gd name="connsiteX2" fmla="*/ 6731036 w 6820444"/>
              <a:gd name="connsiteY2" fmla="*/ 0 h 894080"/>
              <a:gd name="connsiteX3" fmla="*/ 6820444 w 6820444"/>
              <a:gd name="connsiteY3" fmla="*/ 89408 h 894080"/>
              <a:gd name="connsiteX4" fmla="*/ 6820444 w 6820444"/>
              <a:gd name="connsiteY4" fmla="*/ 804672 h 894080"/>
              <a:gd name="connsiteX5" fmla="*/ 6731036 w 6820444"/>
              <a:gd name="connsiteY5" fmla="*/ 894080 h 894080"/>
              <a:gd name="connsiteX6" fmla="*/ 89408 w 6820444"/>
              <a:gd name="connsiteY6" fmla="*/ 894080 h 894080"/>
              <a:gd name="connsiteX7" fmla="*/ 0 w 6820444"/>
              <a:gd name="connsiteY7" fmla="*/ 804672 h 894080"/>
              <a:gd name="connsiteX8" fmla="*/ 0 w 6820444"/>
              <a:gd name="connsiteY8" fmla="*/ 89408 h 894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20444" h="894080">
                <a:moveTo>
                  <a:pt x="0" y="89408"/>
                </a:moveTo>
                <a:cubicBezTo>
                  <a:pt x="0" y="40029"/>
                  <a:pt x="40029" y="0"/>
                  <a:pt x="89408" y="0"/>
                </a:cubicBezTo>
                <a:lnTo>
                  <a:pt x="6731036" y="0"/>
                </a:lnTo>
                <a:cubicBezTo>
                  <a:pt x="6780415" y="0"/>
                  <a:pt x="6820444" y="40029"/>
                  <a:pt x="6820444" y="89408"/>
                </a:cubicBezTo>
                <a:lnTo>
                  <a:pt x="6820444" y="804672"/>
                </a:lnTo>
                <a:cubicBezTo>
                  <a:pt x="6820444" y="854051"/>
                  <a:pt x="6780415" y="894080"/>
                  <a:pt x="6731036" y="894080"/>
                </a:cubicBezTo>
                <a:lnTo>
                  <a:pt x="89408" y="894080"/>
                </a:lnTo>
                <a:cubicBezTo>
                  <a:pt x="40029" y="894080"/>
                  <a:pt x="0" y="854051"/>
                  <a:pt x="0" y="804672"/>
                </a:cubicBezTo>
                <a:lnTo>
                  <a:pt x="0" y="89408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shade val="80000"/>
              <a:hueOff val="90421"/>
              <a:satOff val="1725"/>
              <a:lumOff val="7618"/>
              <a:alphaOff val="0"/>
            </a:schemeClr>
          </a:fillRef>
          <a:effectRef idx="0">
            <a:schemeClr val="accent5">
              <a:shade val="80000"/>
              <a:hueOff val="90421"/>
              <a:satOff val="1725"/>
              <a:lumOff val="761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0957" tIns="90957" rIns="1243322" bIns="90957" numCol="1" spcCol="1270" anchor="ctr" anchorCtr="0">
            <a:noAutofit/>
          </a:bodyPr>
          <a:lstStyle/>
          <a:p>
            <a:pPr lvl="0" algn="l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700" kern="1200" dirty="0" smtClean="0"/>
              <a:t>If participant is randomized to the Investigational Product, Research Coordinator populates the Study Drug Request Form with Participant details and emails it to the Study Pharmacist</a:t>
            </a:r>
            <a:endParaRPr lang="en-US" sz="1700" kern="1200" dirty="0"/>
          </a:p>
        </p:txBody>
      </p:sp>
      <p:sp>
        <p:nvSpPr>
          <p:cNvPr id="8" name="Freeform 7"/>
          <p:cNvSpPr/>
          <p:nvPr/>
        </p:nvSpPr>
        <p:spPr>
          <a:xfrm>
            <a:off x="1308205" y="4085915"/>
            <a:ext cx="6820444" cy="894080"/>
          </a:xfrm>
          <a:custGeom>
            <a:avLst/>
            <a:gdLst>
              <a:gd name="connsiteX0" fmla="*/ 0 w 6820444"/>
              <a:gd name="connsiteY0" fmla="*/ 89408 h 894080"/>
              <a:gd name="connsiteX1" fmla="*/ 89408 w 6820444"/>
              <a:gd name="connsiteY1" fmla="*/ 0 h 894080"/>
              <a:gd name="connsiteX2" fmla="*/ 6731036 w 6820444"/>
              <a:gd name="connsiteY2" fmla="*/ 0 h 894080"/>
              <a:gd name="connsiteX3" fmla="*/ 6820444 w 6820444"/>
              <a:gd name="connsiteY3" fmla="*/ 89408 h 894080"/>
              <a:gd name="connsiteX4" fmla="*/ 6820444 w 6820444"/>
              <a:gd name="connsiteY4" fmla="*/ 804672 h 894080"/>
              <a:gd name="connsiteX5" fmla="*/ 6731036 w 6820444"/>
              <a:gd name="connsiteY5" fmla="*/ 894080 h 894080"/>
              <a:gd name="connsiteX6" fmla="*/ 89408 w 6820444"/>
              <a:gd name="connsiteY6" fmla="*/ 894080 h 894080"/>
              <a:gd name="connsiteX7" fmla="*/ 0 w 6820444"/>
              <a:gd name="connsiteY7" fmla="*/ 804672 h 894080"/>
              <a:gd name="connsiteX8" fmla="*/ 0 w 6820444"/>
              <a:gd name="connsiteY8" fmla="*/ 89408 h 894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20444" h="894080">
                <a:moveTo>
                  <a:pt x="0" y="89408"/>
                </a:moveTo>
                <a:cubicBezTo>
                  <a:pt x="0" y="40029"/>
                  <a:pt x="40029" y="0"/>
                  <a:pt x="89408" y="0"/>
                </a:cubicBezTo>
                <a:lnTo>
                  <a:pt x="6731036" y="0"/>
                </a:lnTo>
                <a:cubicBezTo>
                  <a:pt x="6780415" y="0"/>
                  <a:pt x="6820444" y="40029"/>
                  <a:pt x="6820444" y="89408"/>
                </a:cubicBezTo>
                <a:lnTo>
                  <a:pt x="6820444" y="804672"/>
                </a:lnTo>
                <a:cubicBezTo>
                  <a:pt x="6820444" y="854051"/>
                  <a:pt x="6780415" y="894080"/>
                  <a:pt x="6731036" y="894080"/>
                </a:cubicBezTo>
                <a:lnTo>
                  <a:pt x="89408" y="894080"/>
                </a:lnTo>
                <a:cubicBezTo>
                  <a:pt x="40029" y="894080"/>
                  <a:pt x="0" y="854051"/>
                  <a:pt x="0" y="804672"/>
                </a:cubicBezTo>
                <a:lnTo>
                  <a:pt x="0" y="89408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shade val="80000"/>
              <a:hueOff val="180842"/>
              <a:satOff val="3450"/>
              <a:lumOff val="15237"/>
              <a:alphaOff val="0"/>
            </a:schemeClr>
          </a:fillRef>
          <a:effectRef idx="0">
            <a:schemeClr val="accent5">
              <a:shade val="80000"/>
              <a:hueOff val="180842"/>
              <a:satOff val="3450"/>
              <a:lumOff val="15237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0957" tIns="90957" rIns="1234796" bIns="90957" numCol="1" spcCol="1270" anchor="ctr" anchorCtr="0">
            <a:noAutofit/>
          </a:bodyPr>
          <a:lstStyle/>
          <a:p>
            <a:pPr lvl="0" algn="l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700" kern="1200" dirty="0" smtClean="0"/>
              <a:t>Study Pharmacist builds the Prescription order and faxes to the Research Pharmacy</a:t>
            </a:r>
          </a:p>
        </p:txBody>
      </p:sp>
      <p:sp>
        <p:nvSpPr>
          <p:cNvPr id="9" name="Freeform 8"/>
          <p:cNvSpPr/>
          <p:nvPr/>
        </p:nvSpPr>
        <p:spPr>
          <a:xfrm>
            <a:off x="1879417" y="5142554"/>
            <a:ext cx="6820444" cy="894080"/>
          </a:xfrm>
          <a:custGeom>
            <a:avLst/>
            <a:gdLst>
              <a:gd name="connsiteX0" fmla="*/ 0 w 6820444"/>
              <a:gd name="connsiteY0" fmla="*/ 89408 h 894080"/>
              <a:gd name="connsiteX1" fmla="*/ 89408 w 6820444"/>
              <a:gd name="connsiteY1" fmla="*/ 0 h 894080"/>
              <a:gd name="connsiteX2" fmla="*/ 6731036 w 6820444"/>
              <a:gd name="connsiteY2" fmla="*/ 0 h 894080"/>
              <a:gd name="connsiteX3" fmla="*/ 6820444 w 6820444"/>
              <a:gd name="connsiteY3" fmla="*/ 89408 h 894080"/>
              <a:gd name="connsiteX4" fmla="*/ 6820444 w 6820444"/>
              <a:gd name="connsiteY4" fmla="*/ 804672 h 894080"/>
              <a:gd name="connsiteX5" fmla="*/ 6731036 w 6820444"/>
              <a:gd name="connsiteY5" fmla="*/ 894080 h 894080"/>
              <a:gd name="connsiteX6" fmla="*/ 89408 w 6820444"/>
              <a:gd name="connsiteY6" fmla="*/ 894080 h 894080"/>
              <a:gd name="connsiteX7" fmla="*/ 0 w 6820444"/>
              <a:gd name="connsiteY7" fmla="*/ 804672 h 894080"/>
              <a:gd name="connsiteX8" fmla="*/ 0 w 6820444"/>
              <a:gd name="connsiteY8" fmla="*/ 89408 h 894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20444" h="894080">
                <a:moveTo>
                  <a:pt x="0" y="89408"/>
                </a:moveTo>
                <a:cubicBezTo>
                  <a:pt x="0" y="40029"/>
                  <a:pt x="40029" y="0"/>
                  <a:pt x="89408" y="0"/>
                </a:cubicBezTo>
                <a:lnTo>
                  <a:pt x="6731036" y="0"/>
                </a:lnTo>
                <a:cubicBezTo>
                  <a:pt x="6780415" y="0"/>
                  <a:pt x="6820444" y="40029"/>
                  <a:pt x="6820444" y="89408"/>
                </a:cubicBezTo>
                <a:lnTo>
                  <a:pt x="6820444" y="804672"/>
                </a:lnTo>
                <a:cubicBezTo>
                  <a:pt x="6820444" y="854051"/>
                  <a:pt x="6780415" y="894080"/>
                  <a:pt x="6731036" y="894080"/>
                </a:cubicBezTo>
                <a:lnTo>
                  <a:pt x="89408" y="894080"/>
                </a:lnTo>
                <a:cubicBezTo>
                  <a:pt x="40029" y="894080"/>
                  <a:pt x="0" y="854051"/>
                  <a:pt x="0" y="804672"/>
                </a:cubicBezTo>
                <a:lnTo>
                  <a:pt x="0" y="89408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shade val="80000"/>
              <a:hueOff val="271263"/>
              <a:satOff val="5175"/>
              <a:lumOff val="22855"/>
              <a:alphaOff val="0"/>
            </a:schemeClr>
          </a:fillRef>
          <a:effectRef idx="0">
            <a:schemeClr val="accent5">
              <a:shade val="80000"/>
              <a:hueOff val="271263"/>
              <a:satOff val="5175"/>
              <a:lumOff val="2285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0957" tIns="90957" rIns="1243322" bIns="90957" numCol="1" spcCol="1270" anchor="ctr" anchorCtr="0">
            <a:noAutofit/>
          </a:bodyPr>
          <a:lstStyle/>
          <a:p>
            <a:pPr lvl="0" algn="l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700" kern="1200" dirty="0" smtClean="0"/>
              <a:t>Research Pharmacy ships out the IP to the Participant</a:t>
            </a:r>
          </a:p>
        </p:txBody>
      </p:sp>
      <p:sp>
        <p:nvSpPr>
          <p:cNvPr id="10" name="Freeform 9"/>
          <p:cNvSpPr/>
          <p:nvPr/>
        </p:nvSpPr>
        <p:spPr>
          <a:xfrm>
            <a:off x="6413599" y="2657418"/>
            <a:ext cx="581152" cy="581152"/>
          </a:xfrm>
          <a:custGeom>
            <a:avLst/>
            <a:gdLst>
              <a:gd name="connsiteX0" fmla="*/ 0 w 581152"/>
              <a:gd name="connsiteY0" fmla="*/ 319634 h 581152"/>
              <a:gd name="connsiteX1" fmla="*/ 130759 w 581152"/>
              <a:gd name="connsiteY1" fmla="*/ 319634 h 581152"/>
              <a:gd name="connsiteX2" fmla="*/ 130759 w 581152"/>
              <a:gd name="connsiteY2" fmla="*/ 0 h 581152"/>
              <a:gd name="connsiteX3" fmla="*/ 450393 w 581152"/>
              <a:gd name="connsiteY3" fmla="*/ 0 h 581152"/>
              <a:gd name="connsiteX4" fmla="*/ 450393 w 581152"/>
              <a:gd name="connsiteY4" fmla="*/ 319634 h 581152"/>
              <a:gd name="connsiteX5" fmla="*/ 581152 w 581152"/>
              <a:gd name="connsiteY5" fmla="*/ 319634 h 581152"/>
              <a:gd name="connsiteX6" fmla="*/ 290576 w 581152"/>
              <a:gd name="connsiteY6" fmla="*/ 581152 h 581152"/>
              <a:gd name="connsiteX7" fmla="*/ 0 w 581152"/>
              <a:gd name="connsiteY7" fmla="*/ 319634 h 581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1152" h="581152">
                <a:moveTo>
                  <a:pt x="0" y="319634"/>
                </a:moveTo>
                <a:lnTo>
                  <a:pt x="130759" y="319634"/>
                </a:lnTo>
                <a:lnTo>
                  <a:pt x="130759" y="0"/>
                </a:lnTo>
                <a:lnTo>
                  <a:pt x="450393" y="0"/>
                </a:lnTo>
                <a:lnTo>
                  <a:pt x="450393" y="319634"/>
                </a:lnTo>
                <a:lnTo>
                  <a:pt x="581152" y="319634"/>
                </a:lnTo>
                <a:lnTo>
                  <a:pt x="290576" y="581152"/>
                </a:lnTo>
                <a:lnTo>
                  <a:pt x="0" y="319634"/>
                </a:lnTo>
                <a:close/>
              </a:path>
            </a:pathLst>
          </a:custGeom>
        </p:spPr>
        <p:style>
          <a:lnRef idx="2"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3779" tIns="33020" rIns="163779" bIns="176855" numCol="1" spcCol="1270" anchor="ctr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600" kern="1200"/>
          </a:p>
        </p:txBody>
      </p:sp>
      <p:sp>
        <p:nvSpPr>
          <p:cNvPr id="11" name="Freeform 10"/>
          <p:cNvSpPr/>
          <p:nvPr/>
        </p:nvSpPr>
        <p:spPr>
          <a:xfrm>
            <a:off x="6984811" y="3714058"/>
            <a:ext cx="581152" cy="581152"/>
          </a:xfrm>
          <a:custGeom>
            <a:avLst/>
            <a:gdLst>
              <a:gd name="connsiteX0" fmla="*/ 0 w 581152"/>
              <a:gd name="connsiteY0" fmla="*/ 319634 h 581152"/>
              <a:gd name="connsiteX1" fmla="*/ 130759 w 581152"/>
              <a:gd name="connsiteY1" fmla="*/ 319634 h 581152"/>
              <a:gd name="connsiteX2" fmla="*/ 130759 w 581152"/>
              <a:gd name="connsiteY2" fmla="*/ 0 h 581152"/>
              <a:gd name="connsiteX3" fmla="*/ 450393 w 581152"/>
              <a:gd name="connsiteY3" fmla="*/ 0 h 581152"/>
              <a:gd name="connsiteX4" fmla="*/ 450393 w 581152"/>
              <a:gd name="connsiteY4" fmla="*/ 319634 h 581152"/>
              <a:gd name="connsiteX5" fmla="*/ 581152 w 581152"/>
              <a:gd name="connsiteY5" fmla="*/ 319634 h 581152"/>
              <a:gd name="connsiteX6" fmla="*/ 290576 w 581152"/>
              <a:gd name="connsiteY6" fmla="*/ 581152 h 581152"/>
              <a:gd name="connsiteX7" fmla="*/ 0 w 581152"/>
              <a:gd name="connsiteY7" fmla="*/ 319634 h 581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1152" h="581152">
                <a:moveTo>
                  <a:pt x="0" y="319634"/>
                </a:moveTo>
                <a:lnTo>
                  <a:pt x="130759" y="319634"/>
                </a:lnTo>
                <a:lnTo>
                  <a:pt x="130759" y="0"/>
                </a:lnTo>
                <a:lnTo>
                  <a:pt x="450393" y="0"/>
                </a:lnTo>
                <a:lnTo>
                  <a:pt x="450393" y="319634"/>
                </a:lnTo>
                <a:lnTo>
                  <a:pt x="581152" y="319634"/>
                </a:lnTo>
                <a:lnTo>
                  <a:pt x="290576" y="581152"/>
                </a:lnTo>
                <a:lnTo>
                  <a:pt x="0" y="319634"/>
                </a:lnTo>
                <a:close/>
              </a:path>
            </a:pathLst>
          </a:custGeom>
        </p:spPr>
        <p:style>
          <a:lnRef idx="2"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3779" tIns="33020" rIns="163779" bIns="176855" numCol="1" spcCol="1270" anchor="ctr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600" kern="1200"/>
          </a:p>
        </p:txBody>
      </p:sp>
      <p:sp>
        <p:nvSpPr>
          <p:cNvPr id="12" name="Freeform 11"/>
          <p:cNvSpPr/>
          <p:nvPr/>
        </p:nvSpPr>
        <p:spPr>
          <a:xfrm>
            <a:off x="7547497" y="4770699"/>
            <a:ext cx="581152" cy="581152"/>
          </a:xfrm>
          <a:custGeom>
            <a:avLst/>
            <a:gdLst>
              <a:gd name="connsiteX0" fmla="*/ 0 w 581152"/>
              <a:gd name="connsiteY0" fmla="*/ 319634 h 581152"/>
              <a:gd name="connsiteX1" fmla="*/ 130759 w 581152"/>
              <a:gd name="connsiteY1" fmla="*/ 319634 h 581152"/>
              <a:gd name="connsiteX2" fmla="*/ 130759 w 581152"/>
              <a:gd name="connsiteY2" fmla="*/ 0 h 581152"/>
              <a:gd name="connsiteX3" fmla="*/ 450393 w 581152"/>
              <a:gd name="connsiteY3" fmla="*/ 0 h 581152"/>
              <a:gd name="connsiteX4" fmla="*/ 450393 w 581152"/>
              <a:gd name="connsiteY4" fmla="*/ 319634 h 581152"/>
              <a:gd name="connsiteX5" fmla="*/ 581152 w 581152"/>
              <a:gd name="connsiteY5" fmla="*/ 319634 h 581152"/>
              <a:gd name="connsiteX6" fmla="*/ 290576 w 581152"/>
              <a:gd name="connsiteY6" fmla="*/ 581152 h 581152"/>
              <a:gd name="connsiteX7" fmla="*/ 0 w 581152"/>
              <a:gd name="connsiteY7" fmla="*/ 319634 h 581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1152" h="581152">
                <a:moveTo>
                  <a:pt x="0" y="319634"/>
                </a:moveTo>
                <a:lnTo>
                  <a:pt x="130759" y="319634"/>
                </a:lnTo>
                <a:lnTo>
                  <a:pt x="130759" y="0"/>
                </a:lnTo>
                <a:lnTo>
                  <a:pt x="450393" y="0"/>
                </a:lnTo>
                <a:lnTo>
                  <a:pt x="450393" y="319634"/>
                </a:lnTo>
                <a:lnTo>
                  <a:pt x="581152" y="319634"/>
                </a:lnTo>
                <a:lnTo>
                  <a:pt x="290576" y="581152"/>
                </a:lnTo>
                <a:lnTo>
                  <a:pt x="0" y="319634"/>
                </a:lnTo>
                <a:close/>
              </a:path>
            </a:pathLst>
          </a:custGeom>
        </p:spPr>
        <p:style>
          <a:lnRef idx="2"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3779" tIns="33020" rIns="163779" bIns="176855" numCol="1" spcCol="1270" anchor="ctr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600" kern="1200"/>
          </a:p>
        </p:txBody>
      </p:sp>
      <p:pic>
        <p:nvPicPr>
          <p:cNvPr id="1028" name="Picture 4" descr="New Drug Concep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9074" y="1354945"/>
            <a:ext cx="1711235" cy="1519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071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732849"/>
            <a:ext cx="7886700" cy="769069"/>
          </a:xfrm>
        </p:spPr>
        <p:txBody>
          <a:bodyPr/>
          <a:lstStyle/>
          <a:p>
            <a:r>
              <a:rPr lang="en-US" dirty="0" smtClean="0"/>
              <a:t>Investigational Product Dispensing Forms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57188" y="339802"/>
            <a:ext cx="2020252" cy="291643"/>
          </a:xfrm>
        </p:spPr>
        <p:txBody>
          <a:bodyPr/>
          <a:lstStyle/>
          <a:p>
            <a:r>
              <a:rPr lang="en-US" dirty="0"/>
              <a:t>STUDY OPERATIONS</a:t>
            </a:r>
          </a:p>
        </p:txBody>
      </p:sp>
      <p:pic>
        <p:nvPicPr>
          <p:cNvPr id="9" name="Picture 8"/>
          <p:cNvPicPr/>
          <p:nvPr/>
        </p:nvPicPr>
        <p:blipFill rotWithShape="1">
          <a:blip r:embed="rId2"/>
          <a:srcRect l="20872" t="22719" r="21340" b="7310"/>
          <a:stretch/>
        </p:blipFill>
        <p:spPr bwMode="auto">
          <a:xfrm>
            <a:off x="357188" y="2270987"/>
            <a:ext cx="3692298" cy="32691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/>
          <p:cNvPicPr/>
          <p:nvPr/>
        </p:nvPicPr>
        <p:blipFill rotWithShape="1">
          <a:blip r:embed="rId3"/>
          <a:srcRect l="24299" t="22165" r="27726" b="6354"/>
          <a:stretch/>
        </p:blipFill>
        <p:spPr bwMode="auto">
          <a:xfrm>
            <a:off x="4209098" y="2356240"/>
            <a:ext cx="4334011" cy="417046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72508" y="1675350"/>
            <a:ext cx="34616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Study Drug Request </a:t>
            </a:r>
            <a:r>
              <a:rPr lang="en-US" b="1" u="sng" dirty="0" smtClean="0"/>
              <a:t>Form</a:t>
            </a:r>
            <a:br>
              <a:rPr lang="en-US" b="1" u="sng" dirty="0" smtClean="0"/>
            </a:br>
            <a:r>
              <a:rPr lang="en-US" sz="1400" dirty="0" smtClean="0"/>
              <a:t>[Completed by Research Coordinator]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4452326" y="1628232"/>
            <a:ext cx="346165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Prescription </a:t>
            </a:r>
            <a:r>
              <a:rPr lang="en-US" b="1" u="sng" dirty="0" smtClean="0"/>
              <a:t>Template</a:t>
            </a:r>
            <a:br>
              <a:rPr lang="en-US" b="1" u="sng" dirty="0" smtClean="0"/>
            </a:br>
            <a:r>
              <a:rPr lang="en-US" sz="1400" dirty="0"/>
              <a:t>[Completed by </a:t>
            </a:r>
            <a:r>
              <a:rPr lang="en-US" sz="1400" dirty="0" smtClean="0"/>
              <a:t>Study Pharmacist]</a:t>
            </a:r>
            <a:endParaRPr lang="en-US" sz="1400" dirty="0"/>
          </a:p>
          <a:p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126615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FFC58-4F7A-9A47-B5C4-BA98F823D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2079334"/>
            <a:ext cx="7886700" cy="4572000"/>
          </a:xfrm>
        </p:spPr>
        <p:txBody>
          <a:bodyPr>
            <a:normAutofit fontScale="90000"/>
          </a:bodyPr>
          <a:lstStyle/>
          <a:p>
            <a:r>
              <a:rPr lang="en-US" sz="2000" dirty="0">
                <a:latin typeface="+mn-lt"/>
              </a:rPr>
              <a:t>According to Health Canada Regulations medical drugs relating to COVID-19 clinical trials should retain the following records: </a:t>
            </a: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/>
            </a: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1. IP Accountability and Dispensing Records</a:t>
            </a: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/>
            </a: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2. IP Temperature Monitoring Log</a:t>
            </a: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/>
            </a: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3. IP Shipping Receipt</a:t>
            </a: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/>
            </a: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4. IP Label Checklist </a:t>
            </a: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/>
            </a: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5. IP Destruction Receipt</a:t>
            </a:r>
            <a:r>
              <a:rPr lang="en-US" sz="1800" dirty="0">
                <a:latin typeface="+mn-lt"/>
              </a:rPr>
              <a:t/>
            </a:r>
            <a:br>
              <a:rPr lang="en-US" sz="1800" dirty="0">
                <a:latin typeface="+mn-lt"/>
              </a:rPr>
            </a:br>
            <a:r>
              <a:rPr lang="en-US" sz="1800" dirty="0">
                <a:latin typeface="+mn-lt"/>
              </a:rPr>
              <a:t>	</a:t>
            </a:r>
            <a:br>
              <a:rPr lang="en-US" sz="1800" dirty="0">
                <a:latin typeface="+mn-lt"/>
              </a:rPr>
            </a:br>
            <a:r>
              <a:rPr lang="en-US" sz="1800" dirty="0">
                <a:latin typeface="+mn-lt"/>
              </a:rPr>
              <a:t/>
            </a:r>
            <a:br>
              <a:rPr lang="en-US" sz="1800" dirty="0">
                <a:latin typeface="+mn-lt"/>
              </a:rPr>
            </a:br>
            <a:r>
              <a:rPr lang="en-US" sz="1800" dirty="0">
                <a:latin typeface="+mn-lt"/>
              </a:rPr>
              <a:t/>
            </a:r>
            <a:br>
              <a:rPr lang="en-US" sz="1800" dirty="0">
                <a:latin typeface="+mn-lt"/>
              </a:rPr>
            </a:br>
            <a:r>
              <a:rPr lang="en-US" sz="1800" dirty="0">
                <a:latin typeface="+mn-lt"/>
              </a:rPr>
              <a:t/>
            </a:r>
            <a:br>
              <a:rPr lang="en-US" sz="1800" dirty="0">
                <a:latin typeface="+mn-lt"/>
              </a:rPr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8649" y="901337"/>
            <a:ext cx="7886700" cy="888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28649" y="1001185"/>
            <a:ext cx="7886700" cy="7690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kern="1200">
                <a:solidFill>
                  <a:srgbClr val="563E82"/>
                </a:solidFill>
                <a:latin typeface="MarkPro" panose="020B0504020101010102" pitchFamily="34" charset="77"/>
                <a:ea typeface="+mj-ea"/>
                <a:cs typeface="+mj-cs"/>
              </a:defRPr>
            </a:lvl1pPr>
          </a:lstStyle>
          <a:p>
            <a:r>
              <a:rPr lang="en-US" u="sng" dirty="0"/>
              <a:t>Investigational Product Records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57187" y="339802"/>
            <a:ext cx="1811247" cy="291643"/>
          </a:xfrm>
        </p:spPr>
        <p:txBody>
          <a:bodyPr/>
          <a:lstStyle/>
          <a:p>
            <a:r>
              <a:rPr lang="en-US" dirty="0"/>
              <a:t>STUDY OPERATIONS</a:t>
            </a:r>
          </a:p>
        </p:txBody>
      </p:sp>
    </p:spTree>
    <p:extLst>
      <p:ext uri="{BB962C8B-B14F-4D97-AF65-F5344CB8AC3E}">
        <p14:creationId xmlns:p14="http://schemas.microsoft.com/office/powerpoint/2010/main" val="348676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266700" y="1761151"/>
            <a:ext cx="8524603" cy="45952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MarkPro" panose="020B0504020101010102" pitchFamily="34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MarkPro" panose="020B0504020101010102" pitchFamily="34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MarkPro" panose="020B0504020101010102" pitchFamily="34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MarkPro" panose="020B0504020101010102" pitchFamily="34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MarkPro" panose="020B0504020101010102" pitchFamily="34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sz="1800" dirty="0">
                <a:latin typeface="+mn-lt"/>
              </a:rPr>
              <a:t>Informed consent will be obtained for each research subject prior to enrolment in the study and altering a subject’s care for the purpose of research.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800" dirty="0">
                <a:latin typeface="+mn-lt"/>
              </a:rPr>
              <a:t>The consent must be obtained according to Sponsor, REB, GCP and local regulatory requirements.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800" dirty="0">
                <a:latin typeface="+mn-lt"/>
              </a:rPr>
              <a:t>Sites are to complete and file the </a:t>
            </a:r>
            <a:r>
              <a:rPr lang="en-US" sz="1800" u="sng" dirty="0">
                <a:latin typeface="+mn-lt"/>
              </a:rPr>
              <a:t>Informed Consent Process Checklist </a:t>
            </a:r>
            <a:r>
              <a:rPr lang="en-US" sz="1800" dirty="0">
                <a:latin typeface="+mn-lt"/>
              </a:rPr>
              <a:t>along with the </a:t>
            </a:r>
            <a:r>
              <a:rPr lang="en-US" sz="1800" u="sng" dirty="0">
                <a:latin typeface="+mn-lt"/>
              </a:rPr>
              <a:t>Informed Consent Forms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800" dirty="0">
                <a:latin typeface="+mn-lt"/>
              </a:rPr>
              <a:t>In the case that a potential participant is </a:t>
            </a:r>
            <a:r>
              <a:rPr lang="en-US" sz="1800" u="sng" dirty="0">
                <a:latin typeface="+mn-lt"/>
              </a:rPr>
              <a:t>unable to provide written consent</a:t>
            </a:r>
            <a:r>
              <a:rPr lang="en-US" sz="1800" dirty="0">
                <a:latin typeface="+mn-lt"/>
              </a:rPr>
              <a:t>, the investigator may obtain non-written consent, provided that the following conditions are met: 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800" dirty="0">
                <a:latin typeface="+mn-lt"/>
              </a:rPr>
              <a:t>the qualified </a:t>
            </a:r>
            <a:r>
              <a:rPr lang="en-US" sz="1800" dirty="0" smtClean="0">
                <a:latin typeface="+mn-lt"/>
              </a:rPr>
              <a:t>investigator or designee </a:t>
            </a:r>
            <a:r>
              <a:rPr lang="en-US" sz="1800" dirty="0">
                <a:latin typeface="+mn-lt"/>
              </a:rPr>
              <a:t>reads the contents of the informed consent to the person; 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800" dirty="0">
                <a:latin typeface="+mn-lt"/>
              </a:rPr>
              <a:t>the person provides their informed consent before a witness; and 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800" dirty="0">
                <a:latin typeface="+mn-lt"/>
              </a:rPr>
              <a:t>an attestation by the witness that the person has provided their informed consent is documented</a:t>
            </a:r>
            <a:endParaRPr lang="en-CA" sz="1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57188" y="1027350"/>
            <a:ext cx="8146732" cy="10342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kern="1200">
                <a:solidFill>
                  <a:schemeClr val="tx1"/>
                </a:solidFill>
                <a:latin typeface="MarkPro" panose="020B0504020101010102" pitchFamily="34" charset="77"/>
                <a:ea typeface="+mj-ea"/>
                <a:cs typeface="+mj-cs"/>
              </a:defRPr>
            </a:lvl1pPr>
          </a:lstStyle>
          <a:p>
            <a:r>
              <a:rPr lang="en-US" u="sng" dirty="0">
                <a:solidFill>
                  <a:srgbClr val="563E82"/>
                </a:solidFill>
                <a:latin typeface="Mark Pro"/>
              </a:rPr>
              <a:t>Consent Process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57188" y="339802"/>
            <a:ext cx="1811246" cy="291643"/>
          </a:xfrm>
        </p:spPr>
        <p:txBody>
          <a:bodyPr/>
          <a:lstStyle/>
          <a:p>
            <a:r>
              <a:rPr lang="en-US" dirty="0"/>
              <a:t>STUDY OPERATIONS</a:t>
            </a:r>
          </a:p>
        </p:txBody>
      </p:sp>
    </p:spTree>
    <p:extLst>
      <p:ext uri="{BB962C8B-B14F-4D97-AF65-F5344CB8AC3E}">
        <p14:creationId xmlns:p14="http://schemas.microsoft.com/office/powerpoint/2010/main" val="182270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1228</TotalTime>
  <Words>970</Words>
  <Application>Microsoft Office PowerPoint</Application>
  <PresentationFormat>On-screen Show (4:3)</PresentationFormat>
  <Paragraphs>242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34" baseType="lpstr">
      <vt:lpstr>Arial</vt:lpstr>
      <vt:lpstr>Calibri</vt:lpstr>
      <vt:lpstr>Calibri Light</vt:lpstr>
      <vt:lpstr>Courier New</vt:lpstr>
      <vt:lpstr>Helvetica Neue</vt:lpstr>
      <vt:lpstr>Helvetica Neue Light</vt:lpstr>
      <vt:lpstr>Mark Pro</vt:lpstr>
      <vt:lpstr>Mark Pro Light</vt:lpstr>
      <vt:lpstr>MarkPro</vt:lpstr>
      <vt:lpstr>Monaco</vt:lpstr>
      <vt:lpstr>STIXGeneral-Regular</vt:lpstr>
      <vt:lpstr>Times New Roman</vt:lpstr>
      <vt:lpstr>Wingdings</vt:lpstr>
      <vt:lpstr>Wingdings 3</vt:lpstr>
      <vt:lpstr>Office Theme</vt:lpstr>
      <vt:lpstr>PowerPoint Presentation</vt:lpstr>
      <vt:lpstr>AGENDA</vt:lpstr>
      <vt:lpstr>Initiating Provincial Hubs – Required Docs</vt:lpstr>
      <vt:lpstr>Investigator Site File</vt:lpstr>
      <vt:lpstr>Additional Source Retention and Records</vt:lpstr>
      <vt:lpstr>Investigational Product Dispensation</vt:lpstr>
      <vt:lpstr>Investigational Product Dispensing Forms</vt:lpstr>
      <vt:lpstr>According to Health Canada Regulations medical drugs relating to COVID-19 clinical trials should retain the following records:   1. IP Accountability and Dispensing Records  2. IP Temperature Monitoring Log  3. IP Shipping Receipt  4. IP Label Checklist   5. IP Destruction Receipt        </vt:lpstr>
      <vt:lpstr>PowerPoint Presentation</vt:lpstr>
      <vt:lpstr>PowerPoint Presentation</vt:lpstr>
      <vt:lpstr>Study Events and Data Collection forms</vt:lpstr>
      <vt:lpstr>Study Visits and Data Collection forms</vt:lpstr>
      <vt:lpstr>PowerPoint Presentation</vt:lpstr>
      <vt:lpstr>Site Activation</vt:lpstr>
      <vt:lpstr>Monitoring</vt:lpstr>
      <vt:lpstr>Data Collection Instruments</vt:lpstr>
      <vt:lpstr>REDCap Academic Live Demonstration  https://redcap.smh.ca/redcap/</vt:lpstr>
      <vt:lpstr>PowerPoint Presentation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Rekha Thomas</cp:lastModifiedBy>
  <cp:revision>112</cp:revision>
  <dcterms:created xsi:type="dcterms:W3CDTF">2019-10-09T18:14:48Z</dcterms:created>
  <dcterms:modified xsi:type="dcterms:W3CDTF">2023-01-12T15:14:48Z</dcterms:modified>
</cp:coreProperties>
</file>